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83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80" r:id="rId10"/>
    <p:sldId id="284" r:id="rId11"/>
    <p:sldId id="266" r:id="rId12"/>
    <p:sldId id="285" r:id="rId13"/>
    <p:sldId id="286" r:id="rId14"/>
    <p:sldId id="287" r:id="rId15"/>
    <p:sldId id="288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9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9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678" autoAdjust="0"/>
  </p:normalViewPr>
  <p:slideViewPr>
    <p:cSldViewPr snapToGrid="0">
      <p:cViewPr varScale="1">
        <p:scale>
          <a:sx n="97" d="100"/>
          <a:sy n="97" d="100"/>
        </p:scale>
        <p:origin x="10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DD359-93A9-46A6-B4A9-3404FDA5365F}" type="datetimeFigureOut">
              <a:rPr lang="pl-PL" smtClean="0"/>
              <a:t>22.07.2022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6A19A-05B6-4BC8-BA73-E770FABFEE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4811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6A19A-05B6-4BC8-BA73-E770FABFEE6F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3427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6A19A-05B6-4BC8-BA73-E770FABFEE6F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0034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6A19A-05B6-4BC8-BA73-E770FABFEE6F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0949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6A19A-05B6-4BC8-BA73-E770FABFEE6F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0329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6A19A-05B6-4BC8-BA73-E770FABFEE6F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4726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6A19A-05B6-4BC8-BA73-E770FABFEE6F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1973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6A19A-05B6-4BC8-BA73-E770FABFEE6F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3293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6A19A-05B6-4BC8-BA73-E770FABFEE6F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9406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111111"/>
                </a:solidFill>
                <a:effectLst/>
                <a:latin typeface="Roboto"/>
              </a:rPr>
              <a:t>Jej celem jest ograniczenie zużycia surowców naturalnych oraz zmniejszenie ilości odpadów.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6A19A-05B6-4BC8-BA73-E770FABFEE6F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0955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6A19A-05B6-4BC8-BA73-E770FABFEE6F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2493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6A19A-05B6-4BC8-BA73-E770FABFEE6F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4745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6A19A-05B6-4BC8-BA73-E770FABFEE6F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1868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6A19A-05B6-4BC8-BA73-E770FABFEE6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7561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6A19A-05B6-4BC8-BA73-E770FABFEE6F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9879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6A19A-05B6-4BC8-BA73-E770FABFEE6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2004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6A19A-05B6-4BC8-BA73-E770FABFEE6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2266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6A19A-05B6-4BC8-BA73-E770FABFEE6F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6865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6A19A-05B6-4BC8-BA73-E770FABFEE6F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1976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6A19A-05B6-4BC8-BA73-E770FABFEE6F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828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waterfootprint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22ABB5A-B23A-4552-A4AB-6374EA1482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80" y="308472"/>
            <a:ext cx="5760720" cy="326961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E37CBD6-DB6D-4E1E-943B-0EBD97E6C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54" y="1099251"/>
            <a:ext cx="6437934" cy="434072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6A294D1-3E4B-4061-A8AB-15E4DCD3D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056" y="5204037"/>
            <a:ext cx="4151736" cy="113395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0BE10C8-B383-4E1B-AE51-6AE5A4A2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71014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061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994BD64-D754-43C4-AFFC-EE8DABCCAFD5}"/>
              </a:ext>
            </a:extLst>
          </p:cNvPr>
          <p:cNvSpPr txBox="1"/>
          <p:nvPr/>
        </p:nvSpPr>
        <p:spPr>
          <a:xfrm>
            <a:off x="1437877" y="1621133"/>
            <a:ext cx="9652909" cy="3615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b="1" i="0" u="sng" dirty="0">
                <a:solidFill>
                  <a:srgbClr val="011D67"/>
                </a:solidFill>
                <a:effectLst/>
                <a:latin typeface="-apple-system"/>
              </a:rPr>
              <a:t>Co możesz zrobić, aby oszczędzać wodę:</a:t>
            </a:r>
          </a:p>
          <a:p>
            <a:pPr algn="just">
              <a:lnSpc>
                <a:spcPct val="200000"/>
              </a:lnSpc>
            </a:pPr>
            <a:r>
              <a:rPr lang="pl-PL" b="0" i="0" dirty="0">
                <a:solidFill>
                  <a:srgbClr val="011D67"/>
                </a:solidFill>
                <a:effectLst/>
                <a:latin typeface="-apple-system"/>
              </a:rPr>
              <a:t> </a:t>
            </a:r>
          </a:p>
          <a:p>
            <a:pPr algn="l">
              <a:lnSpc>
                <a:spcPct val="200000"/>
              </a:lnSpc>
              <a:buFont typeface="+mj-lt"/>
              <a:buAutoNum type="arabicPeriod"/>
            </a:pPr>
            <a:r>
              <a:rPr lang="pl-PL" b="0" i="0" dirty="0">
                <a:solidFill>
                  <a:srgbClr val="011D67"/>
                </a:solidFill>
                <a:effectLst/>
                <a:latin typeface="-apple-system"/>
              </a:rPr>
              <a:t>  Kupuj artykuły o jak najniższym śladzie wodnym.</a:t>
            </a:r>
          </a:p>
          <a:p>
            <a:pPr algn="l">
              <a:lnSpc>
                <a:spcPct val="200000"/>
              </a:lnSpc>
              <a:buFont typeface="+mj-lt"/>
              <a:buAutoNum type="arabicPeriod"/>
            </a:pPr>
            <a:r>
              <a:rPr lang="pl-PL" b="0" i="0" dirty="0">
                <a:solidFill>
                  <a:srgbClr val="011D67"/>
                </a:solidFill>
                <a:effectLst/>
                <a:latin typeface="-apple-system"/>
              </a:rPr>
              <a:t>  Ogranicz konsumpcję i nie marnuj jedzenia.</a:t>
            </a:r>
          </a:p>
          <a:p>
            <a:pPr algn="l">
              <a:lnSpc>
                <a:spcPct val="200000"/>
              </a:lnSpc>
              <a:buFont typeface="+mj-lt"/>
              <a:buAutoNum type="arabicPeriod"/>
            </a:pPr>
            <a:r>
              <a:rPr lang="pl-PL" b="0" i="0" dirty="0">
                <a:solidFill>
                  <a:srgbClr val="011D67"/>
                </a:solidFill>
                <a:effectLst/>
                <a:latin typeface="-apple-system"/>
              </a:rPr>
              <a:t>  Ogranicz spożycie mięsa na rzecz produktów pochodzenia roślinnego.</a:t>
            </a:r>
          </a:p>
          <a:p>
            <a:pPr algn="l">
              <a:lnSpc>
                <a:spcPct val="200000"/>
              </a:lnSpc>
              <a:buFont typeface="+mj-lt"/>
              <a:buAutoNum type="arabicPeriod"/>
            </a:pPr>
            <a:r>
              <a:rPr lang="pl-PL" b="0" i="0" dirty="0">
                <a:solidFill>
                  <a:srgbClr val="011D67"/>
                </a:solidFill>
                <a:effectLst/>
                <a:latin typeface="-apple-system"/>
              </a:rPr>
              <a:t>  Wybieraj producentów, którzy dbają o zrównoważone zarządzanie zasobami wodnymi</a:t>
            </a:r>
            <a:br>
              <a:rPr lang="pl-PL" b="0" i="0" dirty="0">
                <a:solidFill>
                  <a:srgbClr val="011D67"/>
                </a:solidFill>
                <a:effectLst/>
                <a:latin typeface="-apple-system"/>
              </a:rPr>
            </a:br>
            <a:r>
              <a:rPr lang="pl-PL" b="0" i="0" dirty="0">
                <a:solidFill>
                  <a:srgbClr val="011D67"/>
                </a:solidFill>
                <a:effectLst/>
                <a:latin typeface="-apple-system"/>
              </a:rPr>
              <a:t>      wykorzystywanymi w procesie produkcji.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157FF03-5182-4039-B561-A11C39845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62625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4">
            <a:extLst>
              <a:ext uri="{FF2B5EF4-FFF2-40B4-BE49-F238E27FC236}">
                <a16:creationId xmlns:a16="http://schemas.microsoft.com/office/drawing/2014/main" id="{291C5343-8F41-404C-AE8B-45A99896863A}"/>
              </a:ext>
            </a:extLst>
          </p:cNvPr>
          <p:cNvSpPr txBox="1">
            <a:spLocks/>
          </p:cNvSpPr>
          <p:nvPr/>
        </p:nvSpPr>
        <p:spPr>
          <a:xfrm>
            <a:off x="4335713" y="672815"/>
            <a:ext cx="3520573" cy="62504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Ślad wodny 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7069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44EA43BF-0477-4DD2-B252-4E09A5119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62625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C0A0319-E054-452B-85E9-6AF450447B15}"/>
              </a:ext>
            </a:extLst>
          </p:cNvPr>
          <p:cNvSpPr txBox="1"/>
          <p:nvPr/>
        </p:nvSpPr>
        <p:spPr>
          <a:xfrm>
            <a:off x="676315" y="1295801"/>
            <a:ext cx="7453770" cy="2223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l-PL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Szacuje się, że 1/3 całej żywności produkowanej na świecie jest marnowana i staje się odpadem. Zmniejszenie marnotrawienia żywności zmniejsza jednocześnie zapotrzebowanie poszczególnych gałęzi przemysłu</a:t>
            </a:r>
            <a:r>
              <a:rPr lang="pl-PL" dirty="0">
                <a:solidFill>
                  <a:srgbClr val="212529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, które są </a:t>
            </a:r>
            <a:r>
              <a:rPr lang="pl-PL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jednym z największych konsumentów wody.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7317EA0-C273-4502-A354-AA0648B5A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80" y="272287"/>
            <a:ext cx="9803387" cy="1003805"/>
          </a:xfrm>
        </p:spPr>
        <p:txBody>
          <a:bodyPr>
            <a:normAutofit/>
          </a:bodyPr>
          <a:lstStyle/>
          <a:p>
            <a:r>
              <a:rPr lang="pl-PL" sz="3200" dirty="0"/>
              <a:t>Woda</a:t>
            </a:r>
            <a:br>
              <a:rPr lang="pl-PL" sz="3200" dirty="0"/>
            </a:br>
            <a:r>
              <a:rPr lang="pl-PL" sz="3200" dirty="0"/>
              <a:t> – ograniczenie marnotrawienia żywności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9905394-D5DB-47DD-87EC-31B3433CE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15" y="4650796"/>
            <a:ext cx="2863421" cy="207414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61D2965-B158-4206-BF2E-3639C4A426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5063" y="2581834"/>
            <a:ext cx="3093049" cy="284508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49506D7-99A7-4BA0-8E07-349E520B21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4747" y="3539067"/>
            <a:ext cx="4742505" cy="325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56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BC2CC0C-972F-4980-8DC1-7A10F5FFA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46" y="1556736"/>
            <a:ext cx="7640852" cy="4753576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D470D9D1-A2CA-46DE-9890-A686F1FC7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78" y="237331"/>
            <a:ext cx="10364451" cy="1298773"/>
          </a:xfrm>
        </p:spPr>
        <p:txBody>
          <a:bodyPr/>
          <a:lstStyle/>
          <a:p>
            <a:r>
              <a:rPr lang="pl-PL" dirty="0"/>
              <a:t>Zużycie wody - świat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973631D-918F-4426-9908-53C7CBC99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62625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214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64362FD-09CC-4364-B546-38A1AC131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22" y="194437"/>
            <a:ext cx="7729841" cy="602738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F86AB28-83D4-4328-8B98-78B81C5ED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62625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574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A086590-0DC9-4E47-9FDF-12128F362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368" y="188021"/>
            <a:ext cx="5919019" cy="6481958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FF8C19F-8B36-4968-B179-8BABDE04A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62625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240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B3B935A-61F1-41FD-9676-557915CFE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693" y="235974"/>
            <a:ext cx="5930370" cy="6386052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A3F062E-CC72-432A-8F3E-2CE837640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62625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450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41D03F9F-BACE-4076-808F-D0C9EF835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62625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215DD6B-20D1-40FC-8B0E-CB8B9A561BF7}"/>
              </a:ext>
            </a:extLst>
          </p:cNvPr>
          <p:cNvSpPr txBox="1"/>
          <p:nvPr/>
        </p:nvSpPr>
        <p:spPr>
          <a:xfrm>
            <a:off x="1307459" y="1241225"/>
            <a:ext cx="9577080" cy="4709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2000" spc="-25" dirty="0">
                <a:solidFill>
                  <a:srgbClr val="45454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PAMIETAJMY !!!</a:t>
            </a:r>
          </a:p>
          <a:p>
            <a:pPr>
              <a:lnSpc>
                <a:spcPct val="200000"/>
              </a:lnSpc>
            </a:pPr>
            <a:r>
              <a:rPr lang="pl-PL" sz="2000" spc="-25" dirty="0">
                <a:solidFill>
                  <a:srgbClr val="45454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W ciągu całego naszego życia podejmujemy setki tysięcy decyzji. Wybory, których dokonujemy i styl życia, w którym żyjemy, mają ogromny wpływ na naszą planetę.</a:t>
            </a:r>
            <a:endParaRPr lang="pl-PL" sz="2000" spc="-10" dirty="0">
              <a:solidFill>
                <a:srgbClr val="454545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algn="ctr">
              <a:lnSpc>
                <a:spcPct val="200000"/>
              </a:lnSpc>
              <a:spcBef>
                <a:spcPts val="200"/>
              </a:spcBef>
            </a:pPr>
            <a:r>
              <a:rPr lang="pl-PL" sz="2000" spc="-10" dirty="0">
                <a:solidFill>
                  <a:srgbClr val="454545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10 PROSTYCH RZECZY </a:t>
            </a:r>
            <a:r>
              <a:rPr lang="pl-PL" sz="2000" spc="-10" dirty="0">
                <a:solidFill>
                  <a:srgbClr val="45454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!!!</a:t>
            </a:r>
            <a:endParaRPr lang="pl-PL" sz="2000" dirty="0">
              <a:solidFill>
                <a:srgbClr val="2F5496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pl-PL" sz="1800" spc="-25" dirty="0">
                <a:solidFill>
                  <a:srgbClr val="45454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Wszyscy możemy żyć w sposób zrównoważony i pomóc w budowaniu lepszego świata dla wszystkich. </a:t>
            </a:r>
            <a:r>
              <a:rPr lang="pl-PL" spc="-25" dirty="0">
                <a:solidFill>
                  <a:srgbClr val="454545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Chęć </a:t>
            </a:r>
            <a:r>
              <a:rPr lang="pl-PL" sz="1800" spc="-25" dirty="0">
                <a:solidFill>
                  <a:srgbClr val="45454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przyjrzenia się temu, jak żyjemy na co dzień i jak nasze wybory dotyczące stylu życia wpływają na świat wokół nas pozwolą na polepszenie życia naszego jak i przyszłych pokoleń. </a:t>
            </a:r>
            <a:endParaRPr lang="pl-PL" sz="18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CE7A942-E91B-4557-B4EB-693D2F0AB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82543"/>
            <a:ext cx="10364451" cy="689174"/>
          </a:xfrm>
        </p:spPr>
        <p:txBody>
          <a:bodyPr/>
          <a:lstStyle/>
          <a:p>
            <a:r>
              <a:rPr lang="pl-PL" dirty="0"/>
              <a:t>Siła jest w nas !!!</a:t>
            </a:r>
          </a:p>
        </p:txBody>
      </p:sp>
    </p:spTree>
    <p:extLst>
      <p:ext uri="{BB962C8B-B14F-4D97-AF65-F5344CB8AC3E}">
        <p14:creationId xmlns:p14="http://schemas.microsoft.com/office/powerpoint/2010/main" val="3573846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94811BBF-28D8-43C5-BBCB-C243D7E15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62625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 descr="shower head icon">
            <a:extLst>
              <a:ext uri="{FF2B5EF4-FFF2-40B4-BE49-F238E27FC236}">
                <a16:creationId xmlns:a16="http://schemas.microsoft.com/office/drawing/2014/main" id="{9893A2EB-AB52-442E-922C-57E87E4B097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460" y="1817250"/>
            <a:ext cx="4323080" cy="43230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DEAA2449-125E-4B85-8137-7BB50FD37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484" y="618518"/>
            <a:ext cx="10308742" cy="912828"/>
          </a:xfrm>
        </p:spPr>
        <p:txBody>
          <a:bodyPr/>
          <a:lstStyle/>
          <a:p>
            <a:r>
              <a:rPr lang="pl-PL" dirty="0"/>
              <a:t>5-minutowe prysznice</a:t>
            </a:r>
          </a:p>
        </p:txBody>
      </p:sp>
    </p:spTree>
    <p:extLst>
      <p:ext uri="{BB962C8B-B14F-4D97-AF65-F5344CB8AC3E}">
        <p14:creationId xmlns:p14="http://schemas.microsoft.com/office/powerpoint/2010/main" val="2274262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EFFFDEED-EE78-4E3C-9EF4-58DF2236C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62625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 descr="Bring Own Bag icon">
            <a:extLst>
              <a:ext uri="{FF2B5EF4-FFF2-40B4-BE49-F238E27FC236}">
                <a16:creationId xmlns:a16="http://schemas.microsoft.com/office/drawing/2014/main" id="{D1A9C3FE-3FEA-4E6A-8100-A1D666FD15A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482" y="1839277"/>
            <a:ext cx="4471035" cy="44710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E3312180-95C2-41C4-886A-11F1D4231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95376"/>
          </a:xfrm>
        </p:spPr>
        <p:txBody>
          <a:bodyPr/>
          <a:lstStyle/>
          <a:p>
            <a:r>
              <a:rPr lang="pl-PL" dirty="0"/>
              <a:t>Przynieś własną torbę</a:t>
            </a:r>
          </a:p>
        </p:txBody>
      </p:sp>
    </p:spTree>
    <p:extLst>
      <p:ext uri="{BB962C8B-B14F-4D97-AF65-F5344CB8AC3E}">
        <p14:creationId xmlns:p14="http://schemas.microsoft.com/office/powerpoint/2010/main" val="1168173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B5473785-2164-4250-AFA0-D3317EE1F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62625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 descr="ride on bicycle icon">
            <a:extLst>
              <a:ext uri="{FF2B5EF4-FFF2-40B4-BE49-F238E27FC236}">
                <a16:creationId xmlns:a16="http://schemas.microsoft.com/office/drawing/2014/main" id="{13A5B910-00BA-436A-9DCB-5C85F12A803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730" y="1664943"/>
            <a:ext cx="4574540" cy="45745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8D887180-BE0C-4788-A0C9-E7C735CB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57743"/>
          </a:xfrm>
        </p:spPr>
        <p:txBody>
          <a:bodyPr/>
          <a:lstStyle/>
          <a:p>
            <a:r>
              <a:rPr lang="pl-PL" dirty="0"/>
              <a:t>Bądź </a:t>
            </a:r>
            <a:r>
              <a:rPr lang="pl-PL" dirty="0" err="1"/>
              <a:t>eko</a:t>
            </a:r>
            <a:r>
              <a:rPr lang="pl-PL" dirty="0"/>
              <a:t> !!!</a:t>
            </a:r>
          </a:p>
        </p:txBody>
      </p:sp>
    </p:spTree>
    <p:extLst>
      <p:ext uri="{BB962C8B-B14F-4D97-AF65-F5344CB8AC3E}">
        <p14:creationId xmlns:p14="http://schemas.microsoft.com/office/powerpoint/2010/main" val="423942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A61FBC20-A17E-451E-8C89-8D4298058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5239" y="3822853"/>
            <a:ext cx="8220462" cy="1718631"/>
          </a:xfrm>
        </p:spPr>
        <p:txBody>
          <a:bodyPr>
            <a:normAutofit/>
          </a:bodyPr>
          <a:lstStyle/>
          <a:p>
            <a:endParaRPr lang="pl-PL" b="0" i="0" cap="all" dirty="0">
              <a:solidFill>
                <a:srgbClr val="FFFFFF"/>
              </a:solidFill>
              <a:effectLst/>
              <a:latin typeface="Roboto"/>
            </a:endParaRPr>
          </a:p>
          <a:p>
            <a:r>
              <a:rPr lang="pl-PL" sz="4900" b="1" i="0" cap="all" dirty="0">
                <a:solidFill>
                  <a:schemeClr val="accent1">
                    <a:lumMod val="75000"/>
                  </a:schemeClr>
                </a:solidFill>
                <a:effectLst/>
                <a:latin typeface="Roboto"/>
              </a:rPr>
              <a:t>WARTOŚĆ  WODY</a:t>
            </a:r>
          </a:p>
          <a:p>
            <a:endParaRPr lang="pl-PL" dirty="0"/>
          </a:p>
        </p:txBody>
      </p:sp>
      <p:sp>
        <p:nvSpPr>
          <p:cNvPr id="9" name="AutoShape 12" descr="Home">
            <a:extLst>
              <a:ext uri="{FF2B5EF4-FFF2-40B4-BE49-F238E27FC236}">
                <a16:creationId xmlns:a16="http://schemas.microsoft.com/office/drawing/2014/main" id="{3CC02A9A-E8CB-4A41-9053-4015C9F7EC6F}"/>
              </a:ext>
            </a:extLst>
          </p:cNvPr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32414" y="811616"/>
            <a:ext cx="11474228" cy="331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b="1" i="0" dirty="0">
                <a:solidFill>
                  <a:schemeClr val="accent1">
                    <a:lumMod val="75000"/>
                  </a:schemeClr>
                </a:solidFill>
                <a:effectLst/>
                <a:latin typeface="Roboto"/>
              </a:rPr>
              <a:t>   </a:t>
            </a:r>
            <a:r>
              <a:rPr lang="pl-PL" sz="6000" b="1" i="0" dirty="0">
                <a:solidFill>
                  <a:schemeClr val="accent1">
                    <a:lumMod val="75000"/>
                  </a:schemeClr>
                </a:solidFill>
                <a:effectLst/>
                <a:latin typeface="Roboto"/>
              </a:rPr>
              <a:t>#WorldWaterDay</a:t>
            </a:r>
            <a:br>
              <a:rPr lang="pl-PL" b="1" i="0" dirty="0">
                <a:solidFill>
                  <a:srgbClr val="FFFFFF"/>
                </a:solidFill>
                <a:effectLst/>
                <a:latin typeface="Roboto"/>
              </a:rPr>
            </a:br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9559539-F86E-4AA6-BDD3-16EEB62ED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040" y="1945471"/>
            <a:ext cx="2821920" cy="217930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D731BD9-D764-4BE9-A5CE-71C6DA688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71014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839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8E848067-D159-4841-A96B-8007EFB2E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62625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 descr="turning off the light icon">
            <a:extLst>
              <a:ext uri="{FF2B5EF4-FFF2-40B4-BE49-F238E27FC236}">
                <a16:creationId xmlns:a16="http://schemas.microsoft.com/office/drawing/2014/main" id="{DB9F4922-E7A1-4827-8725-C430CB4AD6B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160" y="1687802"/>
            <a:ext cx="4551680" cy="45516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77BB09AE-1A9C-4888-92C4-601DA857B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86316"/>
            <a:ext cx="10364451" cy="1095376"/>
          </a:xfrm>
        </p:spPr>
        <p:txBody>
          <a:bodyPr/>
          <a:lstStyle/>
          <a:p>
            <a:r>
              <a:rPr lang="pl-PL" dirty="0"/>
              <a:t>Wyłączaj światło</a:t>
            </a:r>
          </a:p>
        </p:txBody>
      </p:sp>
    </p:spTree>
    <p:extLst>
      <p:ext uri="{BB962C8B-B14F-4D97-AF65-F5344CB8AC3E}">
        <p14:creationId xmlns:p14="http://schemas.microsoft.com/office/powerpoint/2010/main" val="3845312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9A0F0690-3186-4532-B7F2-D4782ECBB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62625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 descr="local produce icon">
            <a:extLst>
              <a:ext uri="{FF2B5EF4-FFF2-40B4-BE49-F238E27FC236}">
                <a16:creationId xmlns:a16="http://schemas.microsoft.com/office/drawing/2014/main" id="{38D2C6A3-FD60-4834-8072-594F0C7D487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735" y="1744953"/>
            <a:ext cx="4494530" cy="44945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F5F0FF87-2F71-4203-9DC1-F04C05A4F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34861"/>
          </a:xfrm>
        </p:spPr>
        <p:txBody>
          <a:bodyPr/>
          <a:lstStyle/>
          <a:p>
            <a:r>
              <a:rPr lang="pl-PL" dirty="0"/>
              <a:t>Używaj Produktów lokalnych</a:t>
            </a:r>
          </a:p>
        </p:txBody>
      </p:sp>
    </p:spTree>
    <p:extLst>
      <p:ext uri="{BB962C8B-B14F-4D97-AF65-F5344CB8AC3E}">
        <p14:creationId xmlns:p14="http://schemas.microsoft.com/office/powerpoint/2010/main" val="2218458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6EF9E4C9-9F41-4B9F-9646-CE3362BB5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62625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 descr="plate with carrot icon">
            <a:extLst>
              <a:ext uri="{FF2B5EF4-FFF2-40B4-BE49-F238E27FC236}">
                <a16:creationId xmlns:a16="http://schemas.microsoft.com/office/drawing/2014/main" id="{F4163D09-6D52-4010-A408-502DB9F62C6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42" y="1737967"/>
            <a:ext cx="4501515" cy="45015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14EC5089-4859-4896-83F4-173B68BDA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23844"/>
          </a:xfrm>
        </p:spPr>
        <p:txBody>
          <a:bodyPr/>
          <a:lstStyle/>
          <a:p>
            <a:r>
              <a:rPr lang="pl-PL" dirty="0"/>
              <a:t>Jedz Posiłki na bazie roślin</a:t>
            </a:r>
          </a:p>
        </p:txBody>
      </p:sp>
    </p:spTree>
    <p:extLst>
      <p:ext uri="{BB962C8B-B14F-4D97-AF65-F5344CB8AC3E}">
        <p14:creationId xmlns:p14="http://schemas.microsoft.com/office/powerpoint/2010/main" val="3160769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B5721B74-CE00-4569-9731-E562B52C9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62625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 descr="recycle icon">
            <a:extLst>
              <a:ext uri="{FF2B5EF4-FFF2-40B4-BE49-F238E27FC236}">
                <a16:creationId xmlns:a16="http://schemas.microsoft.com/office/drawing/2014/main" id="{E8C9713B-7D01-4C86-BCBD-A8B4AFC3C17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006" y="1795749"/>
            <a:ext cx="4423987" cy="44437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516D9263-0B36-4124-A162-67891B87C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67912"/>
          </a:xfrm>
        </p:spPr>
        <p:txBody>
          <a:bodyPr/>
          <a:lstStyle/>
          <a:p>
            <a:r>
              <a:rPr lang="pl-PL" dirty="0"/>
              <a:t>recykling</a:t>
            </a:r>
          </a:p>
        </p:txBody>
      </p:sp>
    </p:spTree>
    <p:extLst>
      <p:ext uri="{BB962C8B-B14F-4D97-AF65-F5344CB8AC3E}">
        <p14:creationId xmlns:p14="http://schemas.microsoft.com/office/powerpoint/2010/main" val="701920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2AE7C261-57E1-4C2C-8232-9F9FA2B5D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62625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 descr="Reuse bottle icon">
            <a:extLst>
              <a:ext uri="{FF2B5EF4-FFF2-40B4-BE49-F238E27FC236}">
                <a16:creationId xmlns:a16="http://schemas.microsoft.com/office/drawing/2014/main" id="{D537B789-1DB1-4573-9B0C-CC309D6B7E7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701" y="1696598"/>
            <a:ext cx="4477201" cy="45428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EB3CAAF9-6F1F-4120-9398-0E9C624E6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90794"/>
          </a:xfrm>
        </p:spPr>
        <p:txBody>
          <a:bodyPr/>
          <a:lstStyle/>
          <a:p>
            <a:r>
              <a:rPr lang="pl-PL" dirty="0"/>
              <a:t>Uzupełniaj i ponownie używaj</a:t>
            </a:r>
          </a:p>
        </p:txBody>
      </p:sp>
    </p:spTree>
    <p:extLst>
      <p:ext uri="{BB962C8B-B14F-4D97-AF65-F5344CB8AC3E}">
        <p14:creationId xmlns:p14="http://schemas.microsoft.com/office/powerpoint/2010/main" val="4151593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unplug icon">
            <a:extLst>
              <a:ext uri="{FF2B5EF4-FFF2-40B4-BE49-F238E27FC236}">
                <a16:creationId xmlns:a16="http://schemas.microsoft.com/office/drawing/2014/main" id="{AC2D67E1-2EB1-45D3-9ADE-658E1EB7C12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913" y="1894900"/>
            <a:ext cx="4398174" cy="4344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6C9A88-2D62-4EB1-A2F3-9EDA08B1F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62625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71CE953C-764E-41AF-B740-AA930FBC1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95376"/>
          </a:xfrm>
        </p:spPr>
        <p:txBody>
          <a:bodyPr/>
          <a:lstStyle/>
          <a:p>
            <a:r>
              <a:rPr lang="pl-PL" dirty="0"/>
              <a:t>Odłącz !!!</a:t>
            </a:r>
          </a:p>
        </p:txBody>
      </p:sp>
    </p:spTree>
    <p:extLst>
      <p:ext uri="{BB962C8B-B14F-4D97-AF65-F5344CB8AC3E}">
        <p14:creationId xmlns:p14="http://schemas.microsoft.com/office/powerpoint/2010/main" val="1626931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green fashion and prevent waste icon">
            <a:extLst>
              <a:ext uri="{FF2B5EF4-FFF2-40B4-BE49-F238E27FC236}">
                <a16:creationId xmlns:a16="http://schemas.microsoft.com/office/drawing/2014/main" id="{F08212D8-D06A-4AF2-9BD3-8FFEF9B286A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972" y="1861852"/>
            <a:ext cx="4321056" cy="4377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9DBC50-B04D-4BDA-83AE-EADF14B85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62625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BEA014D8-CA89-491E-880F-D255504DB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78929"/>
          </a:xfrm>
        </p:spPr>
        <p:txBody>
          <a:bodyPr/>
          <a:lstStyle/>
          <a:p>
            <a:r>
              <a:rPr lang="pl-PL" dirty="0"/>
              <a:t>Moda zero-waste</a:t>
            </a:r>
          </a:p>
        </p:txBody>
      </p:sp>
    </p:spTree>
    <p:extLst>
      <p:ext uri="{BB962C8B-B14F-4D97-AF65-F5344CB8AC3E}">
        <p14:creationId xmlns:p14="http://schemas.microsoft.com/office/powerpoint/2010/main" val="671446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FC1A6B-8338-48B9-A2E7-B875CC296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169124"/>
            <a:ext cx="10364451" cy="1596177"/>
          </a:xfrm>
        </p:spPr>
        <p:txBody>
          <a:bodyPr>
            <a:normAutofit/>
          </a:bodyPr>
          <a:lstStyle/>
          <a:p>
            <a:r>
              <a:rPr lang="pl-PL" sz="7200" b="1" dirty="0">
                <a:solidFill>
                  <a:srgbClr val="002060"/>
                </a:solidFill>
              </a:rPr>
              <a:t>Dziękujemy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87A15B-EFEA-4FFD-86F0-0469D39B3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651" y="3220064"/>
            <a:ext cx="4704698" cy="149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367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CCF4A1B-1588-4BE0-8E29-F45564CCC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62625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20421E10-B209-4A4B-A3DE-FE7E35851230}"/>
              </a:ext>
            </a:extLst>
          </p:cNvPr>
          <p:cNvSpPr txBox="1"/>
          <p:nvPr/>
        </p:nvSpPr>
        <p:spPr>
          <a:xfrm>
            <a:off x="675583" y="2141746"/>
            <a:ext cx="11171103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Tematem Światowego Dnia Wody 2021 jest „WARTOŚĆ WODY” !!!</a:t>
            </a:r>
          </a:p>
          <a:p>
            <a:endParaRPr lang="pl-PL" sz="1800" dirty="0">
              <a:solidFill>
                <a:srgbClr val="212529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endParaRPr lang="pl-PL" sz="1800" dirty="0">
              <a:solidFill>
                <a:srgbClr val="212529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algn="ctr"/>
            <a:r>
              <a:rPr lang="pl-PL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Wartość wody jest NIEOCENIONA i BEZCENNA. </a:t>
            </a:r>
          </a:p>
          <a:p>
            <a:pPr>
              <a:lnSpc>
                <a:spcPct val="150000"/>
              </a:lnSpc>
            </a:pPr>
            <a:endParaRPr lang="pl-PL" dirty="0">
              <a:solidFill>
                <a:srgbClr val="212529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algn="ctr"/>
            <a:r>
              <a:rPr lang="pl-PL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Jeśli to przeoczymy, ryzykujemy niewłaściwe zarządzanie tym </a:t>
            </a:r>
            <a:r>
              <a:rPr lang="pl-PL" dirty="0">
                <a:solidFill>
                  <a:srgbClr val="212529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kończącym się </a:t>
            </a:r>
          </a:p>
          <a:p>
            <a:pPr algn="ctr"/>
            <a:r>
              <a:rPr lang="pl-PL" dirty="0">
                <a:solidFill>
                  <a:srgbClr val="212529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ale zarazem w żaden sposób </a:t>
            </a:r>
            <a:r>
              <a:rPr lang="pl-PL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niezastąpionym zasobem.</a:t>
            </a: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8BD148F-13F5-4C8D-8A42-155D97BC7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179" y="545569"/>
            <a:ext cx="10364451" cy="1596177"/>
          </a:xfrm>
        </p:spPr>
        <p:txBody>
          <a:bodyPr/>
          <a:lstStyle/>
          <a:p>
            <a:r>
              <a:rPr lang="pl-PL" dirty="0"/>
              <a:t>Woda…tak wiele znaczeń dla tak wielu ludzi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9B3CFDC-D331-4895-9854-1525CD739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766" y="4607027"/>
            <a:ext cx="3372468" cy="225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34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6DD82CB-185B-4C10-B019-ABA224204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71014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A4B6E7F-F261-449B-87E2-B57A5E57797C}"/>
              </a:ext>
            </a:extLst>
          </p:cNvPr>
          <p:cNvSpPr txBox="1"/>
          <p:nvPr/>
        </p:nvSpPr>
        <p:spPr>
          <a:xfrm>
            <a:off x="2042873" y="2032271"/>
            <a:ext cx="8106253" cy="2793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200000"/>
              </a:lnSpc>
              <a:spcAft>
                <a:spcPts val="750"/>
              </a:spcAft>
            </a:pPr>
            <a:r>
              <a:rPr lang="pl-PL" sz="20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Niezależnie od tego, czy działamy jako rządy, gminy, przedsiębiorstwa, rolnicy, społeczeństwa obywatelskie, społeczności czy jednostki, szanowanie i dbanie o wodę </a:t>
            </a:r>
            <a:r>
              <a:rPr lang="pl-PL" sz="2000" dirty="0">
                <a:solidFill>
                  <a:srgbClr val="212529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w każdej postaci </a:t>
            </a:r>
            <a:r>
              <a:rPr lang="pl-PL" sz="20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jest wspólną odpowiedzialnością nas wszystkich. </a:t>
            </a: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951FC06-B515-4BB0-BB22-0FC05BD1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Odpowiedzialność !!!</a:t>
            </a:r>
          </a:p>
        </p:txBody>
      </p:sp>
    </p:spTree>
    <p:extLst>
      <p:ext uri="{BB962C8B-B14F-4D97-AF65-F5344CB8AC3E}">
        <p14:creationId xmlns:p14="http://schemas.microsoft.com/office/powerpoint/2010/main" val="2665331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D47812B-9DDF-46FD-8D44-735ABCCF9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71014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5C85D2E-F5C4-4EE6-9A66-11C76F05B4A8}"/>
              </a:ext>
            </a:extLst>
          </p:cNvPr>
          <p:cNvSpPr txBox="1"/>
          <p:nvPr/>
        </p:nvSpPr>
        <p:spPr>
          <a:xfrm>
            <a:off x="1172379" y="1476261"/>
            <a:ext cx="9847242" cy="3669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pl-PL" sz="1400" dirty="0">
              <a:solidFill>
                <a:srgbClr val="212529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4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Mamy obowiązek: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pl-PL" sz="1400" dirty="0">
              <a:solidFill>
                <a:srgbClr val="212529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Ochrony źródeł wody, w tym zlewni, rzek, powiązanych ekosystemów i wykorzystywanych przepływów wody dla obecnych </a:t>
            </a:r>
            <a:br>
              <a:rPr lang="pl-PL" sz="1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przyszłych pokoleń;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pl-PL" sz="1400" dirty="0">
              <a:solidFill>
                <a:srgbClr val="212529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Edukacji w celu promowania świadomość wszystkich zwłaszcza najmłodszych na temat wartości wody i jej zasadniczej roli we wszystkich aspektach życia;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pl-PL" sz="1400" dirty="0">
              <a:solidFill>
                <a:srgbClr val="212529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Inwestowania i wprowadzania innowacji w możliwie każdej dziedzinie życia poprzez wykorzystywanie racjonalnego gospodarowania wodą, zmniejszając tym samym ryzyko jej bezpowrotnej straty.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C9BAC4E-C631-4E2D-A079-0954C4D8A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217" y="404620"/>
            <a:ext cx="8887566" cy="824693"/>
          </a:xfrm>
        </p:spPr>
        <p:txBody>
          <a:bodyPr/>
          <a:lstStyle/>
          <a:p>
            <a:r>
              <a:rPr lang="pl-PL" dirty="0"/>
              <a:t>Obowiązek !!!</a:t>
            </a:r>
          </a:p>
        </p:txBody>
      </p:sp>
    </p:spTree>
    <p:extLst>
      <p:ext uri="{BB962C8B-B14F-4D97-AF65-F5344CB8AC3E}">
        <p14:creationId xmlns:p14="http://schemas.microsoft.com/office/powerpoint/2010/main" val="399151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10975E1-4A36-494B-8280-399F982F3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62625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D3ADC17-9E94-4377-9DBD-9819658D8510}"/>
              </a:ext>
            </a:extLst>
          </p:cNvPr>
          <p:cNvSpPr txBox="1"/>
          <p:nvPr/>
        </p:nvSpPr>
        <p:spPr>
          <a:xfrm>
            <a:off x="127852" y="1507127"/>
            <a:ext cx="9144000" cy="4715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pl-PL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Ze względu na zmianę klimatu, wzrost liczby ludności, rosnącą urbanizację itp., wiele jezior, rzek, terenów podmokłych i basenów przybrzeżnych na całym świecie staje się coraz bardziej zanieczyszczonych i wyczerpanych.  „</a:t>
            </a:r>
            <a:r>
              <a:rPr lang="pl-PL" dirty="0">
                <a:solidFill>
                  <a:srgbClr val="212529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Kłopoty”</a:t>
            </a:r>
            <a:r>
              <a:rPr lang="pl-PL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zasobów wodnych</a:t>
            </a:r>
            <a:r>
              <a:rPr lang="pl-PL" dirty="0">
                <a:solidFill>
                  <a:srgbClr val="212529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spowodowane są </a:t>
            </a:r>
            <a:r>
              <a:rPr lang="pl-PL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globalnym ociepleniem, zwiększonymi powodziami i suszami oraz rosnącymi „zakłóceniami” ekologicznymi i biologicznymi. </a:t>
            </a: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pl-PL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Podczas gdy praktykujący naukowcy, inżynierowie, menedżerowie w organach regulacyjnych, spółkach wodnych, firmach konsultingowych i zamawiających, prywatnych i publicznych organizacjach inwestycyjnych oraz organizacjach pozarządowych koncentrują się na próbach zarządzania bezpieczeństwem wodnym, istnieje jednocześnie potrzeba poprawy gospodarki wodnej poprzez wykorzystanie rozwiązań opartych na zależnościach jakie maja miejsce w samej przyrodzie.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368957F-9E7A-44E3-AAC9-68271098F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930" y="395608"/>
            <a:ext cx="9262139" cy="1095375"/>
          </a:xfrm>
        </p:spPr>
        <p:txBody>
          <a:bodyPr/>
          <a:lstStyle/>
          <a:p>
            <a:r>
              <a:rPr lang="pl-PL" dirty="0"/>
              <a:t>Woda i natura </a:t>
            </a:r>
            <a:br>
              <a:rPr lang="pl-PL" dirty="0"/>
            </a:br>
            <a:r>
              <a:rPr lang="pl-PL" dirty="0"/>
              <a:t>– globalne bezpieczeństwo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3A187A1-C7CF-4F5A-A681-449F527AB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358" y="2190593"/>
            <a:ext cx="3072790" cy="20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03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F94618C-247D-42A9-BEE8-0173F4E00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62625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3C89248-9D66-4C38-9D1A-FEE432FF988B}"/>
              </a:ext>
            </a:extLst>
          </p:cNvPr>
          <p:cNvSpPr txBox="1"/>
          <p:nvPr/>
        </p:nvSpPr>
        <p:spPr>
          <a:xfrm>
            <a:off x="1779639" y="1198270"/>
            <a:ext cx="7295061" cy="388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l-PL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Globalny dostęp do czystej wody i urządzeń sanitarnych jest obecnie określany mianem światowego kryzysu. </a:t>
            </a:r>
          </a:p>
          <a:p>
            <a:pPr>
              <a:lnSpc>
                <a:spcPct val="200000"/>
              </a:lnSpc>
            </a:pPr>
            <a:r>
              <a:rPr lang="pl-PL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W wielu regionach naszego globu to przede wszystkim kryzys kobiet. Ciężar zbierania wody nieproporcjonalnie spada na kobiety </a:t>
            </a:r>
            <a:br>
              <a:rPr lang="pl-PL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pl-PL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 dziewczęta. Problem ten stanowi nierozerwalny związek między dostępem do czystej wody i urządzeń sanitarnych a równouprawnieniem płci. 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57A3702-9A8A-4850-AEA0-785F8BEE0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08348"/>
            <a:ext cx="10364451" cy="1040349"/>
          </a:xfrm>
        </p:spPr>
        <p:txBody>
          <a:bodyPr/>
          <a:lstStyle/>
          <a:p>
            <a:r>
              <a:rPr lang="pl-PL" dirty="0"/>
              <a:t>Woda dla kobiet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A5B12A8-2CAA-4A04-917E-3B96ACA51C2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713" y="1327599"/>
            <a:ext cx="2661285" cy="1774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Divya, in Pillayarkuppam village, India, drinks water from the safe water tap at her house.">
            <a:extLst>
              <a:ext uri="{FF2B5EF4-FFF2-40B4-BE49-F238E27FC236}">
                <a16:creationId xmlns:a16="http://schemas.microsoft.com/office/drawing/2014/main" id="{3BBD8BA3-D570-49FD-B6F4-98E1E656A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623" y="3272882"/>
            <a:ext cx="2619375" cy="196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Women fetching water in the Sahel">
            <a:extLst>
              <a:ext uri="{FF2B5EF4-FFF2-40B4-BE49-F238E27FC236}">
                <a16:creationId xmlns:a16="http://schemas.microsoft.com/office/drawing/2014/main" id="{A96A2257-DA45-4F05-9A49-75AC3DB8B0A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89" y="5082347"/>
            <a:ext cx="2552700" cy="1691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5179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DF1E8AC3-CB69-4E2A-B174-A563C595B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62625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7D4904D-6FC4-4A52-98FB-50D3A9AB55C9}"/>
              </a:ext>
            </a:extLst>
          </p:cNvPr>
          <p:cNvSpPr txBox="1"/>
          <p:nvPr/>
        </p:nvSpPr>
        <p:spPr>
          <a:xfrm>
            <a:off x="1456289" y="1685180"/>
            <a:ext cx="9279418" cy="4168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Bezpieczna woda i lepsze warunki sanitarne w domu to coś więcej niż udogodnienie. </a:t>
            </a:r>
          </a:p>
          <a:p>
            <a:pPr>
              <a:lnSpc>
                <a:spcPct val="150000"/>
              </a:lnSpc>
            </a:pPr>
            <a:r>
              <a:rPr lang="pl-PL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COVID-19 to czas przebudzenia, wiele się zmieniło, a ta sytuacja przypomniała nam, jak kruche jest życie na skalę globalną i jak źle przygotowani jesteśmy do sprostania wyzwaniom, przed którymi staniemy w XXI wieku, wyzwaniom, takim jak rozprzestrzenianie się chorób zakaźnych, zmiana klimatu, brak żywność i wody, bezpieczeństwo oraz dostęp do podstawowych usług i opieki zdrowotnej.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Wirusowy charakter pandemii COVID-19 bardziej niż kiedykolwiek podkreśla krytyczną potrzebę zwiększenia inwestycji w krajach dotkniętych ub</a:t>
            </a:r>
            <a:r>
              <a:rPr lang="pl-PL" sz="1600" dirty="0">
                <a:solidFill>
                  <a:srgbClr val="212529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óstwem </a:t>
            </a:r>
            <a:r>
              <a:rPr lang="pl-PL" sz="16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w celu przyspieszenia przede wszystkim dostępu do bezpiecznej wody i urządzeń </a:t>
            </a:r>
            <a:r>
              <a:rPr lang="pl-PL" sz="16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sanitarnych dla wszystkich ludzi.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8E3DB65-DDCA-420E-95E9-C20DA99C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3" y="290093"/>
            <a:ext cx="10364451" cy="1485705"/>
          </a:xfrm>
        </p:spPr>
        <p:txBody>
          <a:bodyPr/>
          <a:lstStyle/>
          <a:p>
            <a:r>
              <a:rPr lang="pl-PL" sz="3600" b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Covid-19 I Ludzie Żyjący W Ubóstwie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4761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9DBC50-B04D-4BDA-83AE-EADF14B85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62625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99DF8589-E8F3-4167-B3D2-20B400DAE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64" y="2439023"/>
            <a:ext cx="4489382" cy="1298066"/>
          </a:xfrm>
          <a:prstGeom prst="rect">
            <a:avLst/>
          </a:prstGeom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E02347E8-3345-4AF4-8E8B-F90217E69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840" y="142596"/>
            <a:ext cx="10364451" cy="1255922"/>
          </a:xfrm>
        </p:spPr>
        <p:txBody>
          <a:bodyPr/>
          <a:lstStyle/>
          <a:p>
            <a:r>
              <a:rPr lang="pl-PL" dirty="0"/>
              <a:t>Co to jest Ślad wodny </a:t>
            </a:r>
            <a:br>
              <a:rPr lang="pl-PL" dirty="0"/>
            </a:br>
            <a:r>
              <a:rPr lang="pl-PL" dirty="0"/>
              <a:t>– ile wody tak naprawdę zużywamy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97421C9-7936-4A3B-A2C3-ED1DB21ED115}"/>
              </a:ext>
            </a:extLst>
          </p:cNvPr>
          <p:cNvSpPr txBox="1"/>
          <p:nvPr/>
        </p:nvSpPr>
        <p:spPr>
          <a:xfrm>
            <a:off x="5181600" y="1485812"/>
            <a:ext cx="6096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b="1" i="0" dirty="0">
                <a:solidFill>
                  <a:srgbClr val="011D67"/>
                </a:solidFill>
                <a:effectLst/>
                <a:latin typeface="-apple-system"/>
              </a:rPr>
              <a:t>„</a:t>
            </a:r>
            <a:r>
              <a:rPr lang="pl-PL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Ślad wodny” </a:t>
            </a:r>
            <a:r>
              <a:rPr lang="pl-PL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to suma pośredniego i bezpośredniego zużycia wody przez konsumenta. Dotyczy on produktów, do których wytwarzania potrzebna jest woda.</a:t>
            </a:r>
          </a:p>
          <a:p>
            <a:pPr algn="just"/>
            <a:r>
              <a:rPr lang="pl-PL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  <a:p>
            <a:pPr algn="just"/>
            <a:r>
              <a:rPr lang="pl-PL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Czym jest zużycie pośrednie wody? To woda zużyta na wszystkich etapach produkcji danego produktu – w przypadku rolnictwa jest to np. odpowiednie nawadnianie upraw.</a:t>
            </a:r>
          </a:p>
          <a:p>
            <a:pPr algn="just"/>
            <a:r>
              <a:rPr lang="pl-PL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endParaRPr lang="pl-PL" b="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l-PL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Średnia wartość śladu wodnego przeciętnego gospodarstwa domowego w Polsce to od 350 do 400 litrów każdego dnia!</a:t>
            </a:r>
          </a:p>
          <a:p>
            <a:pPr algn="just"/>
            <a:r>
              <a:rPr lang="pl-PL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BF659E0-4B6A-46B3-AC05-C6A528EA59A9}"/>
              </a:ext>
            </a:extLst>
          </p:cNvPr>
          <p:cNvSpPr txBox="1"/>
          <p:nvPr/>
        </p:nvSpPr>
        <p:spPr>
          <a:xfrm>
            <a:off x="914400" y="5109983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Na stronie </a:t>
            </a:r>
            <a:r>
              <a:rPr lang="pl-PL" b="0" i="0" u="none" strike="noStrike" dirty="0"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www.waterfootprint.org</a:t>
            </a:r>
            <a:r>
              <a:rPr lang="pl-PL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możesz obliczyć swój ślad wodny, a następnie podjąć kroki, aby go zmniejszyć. Pamiętaj, że to, jakie produkty kupujesz na co dzień, ma wpływ na środowisko i życie ludzi na całym świecie. </a:t>
            </a:r>
          </a:p>
        </p:txBody>
      </p:sp>
    </p:spTree>
    <p:extLst>
      <p:ext uri="{BB962C8B-B14F-4D97-AF65-F5344CB8AC3E}">
        <p14:creationId xmlns:p14="http://schemas.microsoft.com/office/powerpoint/2010/main" val="3542746547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Kropla</Template>
  <TotalTime>792</TotalTime>
  <Words>836</Words>
  <Application>Microsoft Office PowerPoint</Application>
  <PresentationFormat>Panoramiczny</PresentationFormat>
  <Paragraphs>88</Paragraphs>
  <Slides>27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5" baseType="lpstr">
      <vt:lpstr>-apple-system</vt:lpstr>
      <vt:lpstr>Arial</vt:lpstr>
      <vt:lpstr>Calibri</vt:lpstr>
      <vt:lpstr>Roboto</vt:lpstr>
      <vt:lpstr>Segoe UI</vt:lpstr>
      <vt:lpstr>Times New Roman</vt:lpstr>
      <vt:lpstr>Tw Cen MT</vt:lpstr>
      <vt:lpstr>Kropla</vt:lpstr>
      <vt:lpstr>Prezentacja programu PowerPoint</vt:lpstr>
      <vt:lpstr>   #WorldWaterDay </vt:lpstr>
      <vt:lpstr>Woda…tak wiele znaczeń dla tak wielu ludzi</vt:lpstr>
      <vt:lpstr>Odpowiedzialność !!!</vt:lpstr>
      <vt:lpstr>Obowiązek !!!</vt:lpstr>
      <vt:lpstr>Woda i natura  – globalne bezpieczeństwo</vt:lpstr>
      <vt:lpstr>Woda dla kobiet </vt:lpstr>
      <vt:lpstr>Covid-19 I Ludzie Żyjący W Ubóstwie</vt:lpstr>
      <vt:lpstr>Co to jest Ślad wodny  – ile wody tak naprawdę zużywamy</vt:lpstr>
      <vt:lpstr>Prezentacja programu PowerPoint</vt:lpstr>
      <vt:lpstr>Woda  – ograniczenie marnotrawienia żywności</vt:lpstr>
      <vt:lpstr>Zużycie wody - świat</vt:lpstr>
      <vt:lpstr>Prezentacja programu PowerPoint</vt:lpstr>
      <vt:lpstr>Prezentacja programu PowerPoint</vt:lpstr>
      <vt:lpstr>Prezentacja programu PowerPoint</vt:lpstr>
      <vt:lpstr>Siła jest w nas !!!</vt:lpstr>
      <vt:lpstr>5-minutowe prysznice</vt:lpstr>
      <vt:lpstr>Przynieś własną torbę</vt:lpstr>
      <vt:lpstr>Bądź eko !!!</vt:lpstr>
      <vt:lpstr>Wyłączaj światło</vt:lpstr>
      <vt:lpstr>Używaj Produktów lokalnych</vt:lpstr>
      <vt:lpstr>Jedz Posiłki na bazie roślin</vt:lpstr>
      <vt:lpstr>recykling</vt:lpstr>
      <vt:lpstr>Uzupełniaj i ponownie używaj</vt:lpstr>
      <vt:lpstr>Odłącz !!!</vt:lpstr>
      <vt:lpstr>Moda zero-waste</vt:lpstr>
      <vt:lpstr>Dziękujemy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 Wawryńczuk</dc:creator>
  <cp:lastModifiedBy>Dorota Wawryńczuk</cp:lastModifiedBy>
  <cp:revision>117</cp:revision>
  <dcterms:created xsi:type="dcterms:W3CDTF">2021-03-09T06:49:20Z</dcterms:created>
  <dcterms:modified xsi:type="dcterms:W3CDTF">2022-07-22T07:22:55Z</dcterms:modified>
</cp:coreProperties>
</file>