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83" r:id="rId2"/>
    <p:sldId id="256" r:id="rId3"/>
    <p:sldId id="257" r:id="rId4"/>
    <p:sldId id="258" r:id="rId5"/>
    <p:sldId id="259" r:id="rId6"/>
    <p:sldId id="266" r:id="rId7"/>
    <p:sldId id="306" r:id="rId8"/>
    <p:sldId id="307" r:id="rId9"/>
    <p:sldId id="260" r:id="rId10"/>
    <p:sldId id="269" r:id="rId11"/>
    <p:sldId id="298" r:id="rId12"/>
    <p:sldId id="274" r:id="rId13"/>
    <p:sldId id="275" r:id="rId14"/>
    <p:sldId id="276" r:id="rId15"/>
    <p:sldId id="268" r:id="rId16"/>
    <p:sldId id="299" r:id="rId17"/>
    <p:sldId id="272" r:id="rId18"/>
    <p:sldId id="297" r:id="rId19"/>
    <p:sldId id="305" r:id="rId20"/>
    <p:sldId id="292" r:id="rId21"/>
    <p:sldId id="293" r:id="rId22"/>
    <p:sldId id="29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9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41499" autoAdjust="0"/>
  </p:normalViewPr>
  <p:slideViewPr>
    <p:cSldViewPr snapToGrid="0">
      <p:cViewPr varScale="1">
        <p:scale>
          <a:sx n="28" d="100"/>
          <a:sy n="28" d="100"/>
        </p:scale>
        <p:origin x="210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DD359-93A9-46A6-B4A9-3404FDA5365F}" type="datetimeFigureOut">
              <a:rPr lang="pl-PL" smtClean="0"/>
              <a:t>26.06.2022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6A19A-05B6-4BC8-BA73-E770FABFEE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81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427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4726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680"/>
              </a:lnSpc>
              <a:spcBef>
                <a:spcPts val="375"/>
              </a:spcBef>
              <a:spcAft>
                <a:spcPts val="375"/>
              </a:spcAft>
            </a:pP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0955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750"/>
              </a:spcAft>
            </a:pP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0955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493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1882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0329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745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906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096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32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868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49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56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87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2004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8280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645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2127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6A19A-05B6-4BC8-BA73-E770FABFEE6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26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pl/photos/oczko-wodne-woda-krajobraz-przyroda-2380145/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pixabay.com/pl/photos/lilia-wodna-kwiat-staw-staw-ro%C5%9Blin-185735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40BE10C8-B383-4E1B-AE51-6AE5A4A2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B61A326-3195-4563-9027-480C00935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322" y="144305"/>
            <a:ext cx="6095999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6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EFFFDEED-EE78-4E3C-9EF4-58DF2236C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E3312180-95C2-41C4-886A-11F1D4231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5187" y="419840"/>
            <a:ext cx="8689976" cy="684132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SUSZA W POLSCE …?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4F6B6364-6A41-4D18-8CE6-3E475DE7F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7063" y="1319604"/>
            <a:ext cx="6096000" cy="4218792"/>
          </a:xfrm>
        </p:spPr>
        <p:txBody>
          <a:bodyPr>
            <a:normAutofit fontScale="25000" lnSpcReduction="20000"/>
          </a:bodyPr>
          <a:lstStyle/>
          <a:p>
            <a:pPr fontAlgn="base">
              <a:spcAft>
                <a:spcPts val="1200"/>
              </a:spcAft>
            </a:pPr>
            <a:r>
              <a:rPr lang="pl-PL" sz="4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Polsce możemy już mówić o występowaniu wszystkich </a:t>
            </a:r>
            <a:br>
              <a:rPr lang="pl-PL" sz="4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4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rodzajów suszy:</a:t>
            </a:r>
          </a:p>
          <a:p>
            <a:pPr marL="685800" indent="-685800" algn="l" fontAlgn="base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4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atmosferycznej – to długie okresy bez opadów widoczne gołym okiem,</a:t>
            </a:r>
          </a:p>
          <a:p>
            <a:pPr marL="685800" indent="-685800" algn="l" fontAlgn="base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4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rolniczej -brak opadów prowadzi do niedostatecznej ilości wody w glebie i widać to po uprawianych roślinach – nie rosną prawidłowo, podsychają, a zbiory są mniejsze,</a:t>
            </a:r>
          </a:p>
          <a:p>
            <a:pPr marL="685800" indent="-685800" algn="l" fontAlgn="base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4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hydrologicznej – w rzekach, jeziorach i innych zbiornikach jest mniej wody niż zwykle. Ten rodzaj suszy utrzymuje się bardzo długo,</a:t>
            </a:r>
          </a:p>
          <a:p>
            <a:pPr marL="685800" indent="-685800" algn="l" fontAlgn="base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4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hydrogeologicznej – to spadek poziomu wód podziemnych.</a:t>
            </a:r>
          </a:p>
          <a:p>
            <a:pPr fontAlgn="base">
              <a:spcAft>
                <a:spcPts val="1200"/>
              </a:spcAft>
            </a:pPr>
            <a:r>
              <a:rPr lang="pl-PL" sz="4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Największe zagrożenie dla naszego kraju stanowi susza atmosferyczna i hydrologiczna.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4D48B88-CB30-4996-BF58-296F74421A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1446831"/>
            <a:ext cx="5143125" cy="3314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17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B5721B74-CE00-4569-9731-E562B52C9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516D9263-0B36-4124-A162-67891B87C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96" y="2361254"/>
            <a:ext cx="10364451" cy="212225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Oszczędzanie wody w ogrodzie </a:t>
            </a:r>
            <a:b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nie tylko</a:t>
            </a:r>
            <a:b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mała retencja</a:t>
            </a:r>
          </a:p>
        </p:txBody>
      </p:sp>
    </p:spTree>
    <p:extLst>
      <p:ext uri="{BB962C8B-B14F-4D97-AF65-F5344CB8AC3E}">
        <p14:creationId xmlns:p14="http://schemas.microsoft.com/office/powerpoint/2010/main" val="346840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B5721B74-CE00-4569-9731-E562B52C9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516D9263-0B36-4124-A162-67891B87C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67912"/>
          </a:xfrm>
        </p:spPr>
        <p:txBody>
          <a:bodyPr/>
          <a:lstStyle/>
          <a:p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Mała retencja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A4BB26C-097D-414B-BEB0-B83F6F5DE8CD}"/>
              </a:ext>
            </a:extLst>
          </p:cNvPr>
          <p:cNvSpPr txBox="1"/>
          <p:nvPr/>
        </p:nvSpPr>
        <p:spPr>
          <a:xfrm>
            <a:off x="255638" y="2360225"/>
            <a:ext cx="6115665" cy="3452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  <a:spcBef>
                <a:spcPts val="375"/>
              </a:spcBef>
              <a:spcAft>
                <a:spcPts val="375"/>
              </a:spcAft>
            </a:pPr>
            <a:r>
              <a:rPr lang="pl-PL" kern="1300" dirty="0">
                <a:solidFill>
                  <a:srgbClr val="38383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Aby nie tracić </a:t>
            </a:r>
            <a:r>
              <a:rPr lang="pl-PL" b="1" kern="13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cennej deszczówki</a:t>
            </a:r>
            <a:r>
              <a:rPr lang="pl-PL" kern="1300" dirty="0">
                <a:solidFill>
                  <a:srgbClr val="38383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warto przemyśleć, jak ją gromadzić w miejscu, gdzie ona spadła. </a:t>
            </a:r>
            <a:br>
              <a:rPr lang="pl-PL" kern="1300" dirty="0">
                <a:solidFill>
                  <a:srgbClr val="38383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l-PL" kern="1300" dirty="0">
              <a:solidFill>
                <a:srgbClr val="383838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680"/>
              </a:lnSpc>
              <a:spcBef>
                <a:spcPts val="375"/>
              </a:spcBef>
              <a:spcAft>
                <a:spcPts val="375"/>
              </a:spcAft>
            </a:pPr>
            <a:r>
              <a:rPr lang="pl-PL" kern="1300" dirty="0">
                <a:solidFill>
                  <a:srgbClr val="38383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bardzo korzystne działanie, które wspiera </a:t>
            </a:r>
            <a:r>
              <a:rPr lang="pl-PL" b="1" kern="13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mikro-i małą retencję</a:t>
            </a:r>
            <a:r>
              <a:rPr lang="pl-PL" kern="1300" dirty="0">
                <a:solidFill>
                  <a:srgbClr val="38383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czyli poprawia wilgotność gleby oraz lokalnie zmniejsza skutki suszy. </a:t>
            </a:r>
            <a:br>
              <a:rPr lang="pl-PL" kern="1300" dirty="0">
                <a:solidFill>
                  <a:srgbClr val="38383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l-PL" kern="1300" dirty="0">
              <a:solidFill>
                <a:srgbClr val="383838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680"/>
              </a:lnSpc>
              <a:spcBef>
                <a:spcPts val="375"/>
              </a:spcBef>
              <a:spcAft>
                <a:spcPts val="375"/>
              </a:spcAft>
            </a:pPr>
            <a:r>
              <a:rPr lang="pl-PL" kern="1300" dirty="0">
                <a:solidFill>
                  <a:srgbClr val="38383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Wody Polskie w ramach programu </a:t>
            </a:r>
            <a:r>
              <a:rPr lang="pl-PL" b="1" kern="13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STOP SUSZY! </a:t>
            </a:r>
            <a:r>
              <a:rPr lang="pl-PL" kern="1300" dirty="0">
                <a:solidFill>
                  <a:srgbClr val="38383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rekomendują różne rozwiązania, które można wprowadzić na własny użytek i które poprawiają bilans wodny na małą skalę. </a:t>
            </a:r>
            <a:br>
              <a:rPr lang="pl-PL" kern="1300" dirty="0">
                <a:solidFill>
                  <a:srgbClr val="38383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l-PL" kern="1300" dirty="0">
              <a:solidFill>
                <a:srgbClr val="383838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680"/>
              </a:lnSpc>
              <a:spcBef>
                <a:spcPts val="375"/>
              </a:spcBef>
              <a:spcAft>
                <a:spcPts val="375"/>
              </a:spcAft>
            </a:pPr>
            <a:r>
              <a:rPr lang="pl-PL" b="1" kern="13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 więcej osób będzie stosować te rozwiązania, tym lokalny efekt będzie bardziej zauważalny.</a:t>
            </a:r>
          </a:p>
        </p:txBody>
      </p:sp>
      <p:pic>
        <p:nvPicPr>
          <p:cNvPr id="7" name="Obraz 6" descr="water lily 1857350 640">
            <a:hlinkClick r:id="rId4"/>
            <a:extLst>
              <a:ext uri="{FF2B5EF4-FFF2-40B4-BE49-F238E27FC236}">
                <a16:creationId xmlns:a16="http://schemas.microsoft.com/office/drawing/2014/main" id="{D5B6A74A-0E80-4268-BE1D-446832821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63" y="1586431"/>
            <a:ext cx="3411302" cy="215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pond 2380145 640">
            <a:hlinkClick r:id="rId6"/>
            <a:extLst>
              <a:ext uri="{FF2B5EF4-FFF2-40B4-BE49-F238E27FC236}">
                <a16:creationId xmlns:a16="http://schemas.microsoft.com/office/drawing/2014/main" id="{052EFBAF-0F83-4227-9FAB-62D8265CA1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63" y="3845648"/>
            <a:ext cx="3411302" cy="1916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92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2AE7C261-57E1-4C2C-8232-9F9FA2B5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0629438-D58E-43C7-B34F-F08BF1093798}"/>
              </a:ext>
            </a:extLst>
          </p:cNvPr>
          <p:cNvSpPr txBox="1"/>
          <p:nvPr/>
        </p:nvSpPr>
        <p:spPr>
          <a:xfrm>
            <a:off x="501445" y="1389541"/>
            <a:ext cx="6096000" cy="349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680"/>
              </a:lnSpc>
              <a:spcBef>
                <a:spcPts val="375"/>
              </a:spcBef>
              <a:spcAft>
                <a:spcPts val="375"/>
              </a:spcAft>
            </a:pPr>
            <a:r>
              <a:rPr lang="pl-PL" sz="3200" b="1" dirty="0">
                <a:solidFill>
                  <a:srgbClr val="38383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Ażurowe powierzchnie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11E56B-1B5E-4F26-AFE0-C85267DB473A}"/>
              </a:ext>
            </a:extLst>
          </p:cNvPr>
          <p:cNvSpPr txBox="1"/>
          <p:nvPr/>
        </p:nvSpPr>
        <p:spPr>
          <a:xfrm>
            <a:off x="374415" y="3677244"/>
            <a:ext cx="6096000" cy="105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680"/>
              </a:lnSpc>
              <a:spcBef>
                <a:spcPts val="375"/>
              </a:spcBef>
              <a:spcAft>
                <a:spcPts val="375"/>
              </a:spcAft>
            </a:pPr>
            <a:r>
              <a:rPr lang="pl-PL" sz="3200" b="1" dirty="0">
                <a:solidFill>
                  <a:srgbClr val="38383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Kwietne łąki</a:t>
            </a:r>
            <a:endParaRPr lang="pl-PL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680"/>
              </a:lnSpc>
              <a:spcBef>
                <a:spcPts val="375"/>
              </a:spcBef>
              <a:spcAft>
                <a:spcPts val="375"/>
              </a:spcAft>
            </a:pPr>
            <a:r>
              <a:rPr lang="pl-PL" sz="1400" dirty="0">
                <a:solidFill>
                  <a:srgbClr val="38383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Mieszanki kwiatów i ziół, tworzące łąki kwietne, dostępne w wielu wariantach w centrach ogrodniczych, </a:t>
            </a:r>
            <a:r>
              <a:rPr lang="pl-PL" sz="1400" b="1" dirty="0">
                <a:solidFill>
                  <a:srgbClr val="38383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pl-PL" sz="1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dobrze noszą zarówno wysokie temperatury, jak i deficyt wody.</a:t>
            </a:r>
            <a:r>
              <a:rPr lang="pl-PL" sz="1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7" name="Picture 2" descr="Zobacz obraz źródłowy">
            <a:extLst>
              <a:ext uri="{FF2B5EF4-FFF2-40B4-BE49-F238E27FC236}">
                <a16:creationId xmlns:a16="http://schemas.microsoft.com/office/drawing/2014/main" id="{B8B45E7C-244E-4B9C-A993-13BF03C46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146" y="430602"/>
            <a:ext cx="3795763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Zobacz obraz źródłowy">
            <a:extLst>
              <a:ext uri="{FF2B5EF4-FFF2-40B4-BE49-F238E27FC236}">
                <a16:creationId xmlns:a16="http://schemas.microsoft.com/office/drawing/2014/main" id="{4CA115BB-395E-451C-BA7D-F7BCBCB0E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38" y="3106354"/>
            <a:ext cx="3529781" cy="219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59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6C9A88-2D62-4EB1-A2F3-9EDA08B1F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0D04B8D-B08A-4127-B906-9834D0A90B33}"/>
              </a:ext>
            </a:extLst>
          </p:cNvPr>
          <p:cNvSpPr txBox="1"/>
          <p:nvPr/>
        </p:nvSpPr>
        <p:spPr>
          <a:xfrm>
            <a:off x="731664" y="1401996"/>
            <a:ext cx="6096000" cy="349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680"/>
              </a:lnSpc>
              <a:spcBef>
                <a:spcPts val="375"/>
              </a:spcBef>
              <a:spcAft>
                <a:spcPts val="375"/>
              </a:spcAft>
            </a:pPr>
            <a:r>
              <a:rPr lang="pl-PL" sz="3200" b="1" dirty="0">
                <a:solidFill>
                  <a:srgbClr val="38383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Ogrody deszczowe</a:t>
            </a:r>
            <a:endParaRPr lang="pl-PL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8FFE555-E136-4F0F-A25C-4D595FF8CF25}"/>
              </a:ext>
            </a:extLst>
          </p:cNvPr>
          <p:cNvSpPr txBox="1"/>
          <p:nvPr/>
        </p:nvSpPr>
        <p:spPr>
          <a:xfrm>
            <a:off x="731664" y="4098412"/>
            <a:ext cx="6096000" cy="349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680"/>
              </a:lnSpc>
              <a:spcBef>
                <a:spcPts val="375"/>
              </a:spcBef>
              <a:spcAft>
                <a:spcPts val="375"/>
              </a:spcAft>
            </a:pPr>
            <a:r>
              <a:rPr lang="pl-PL" sz="3200" b="1" dirty="0">
                <a:solidFill>
                  <a:srgbClr val="38383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Oczka wodne</a:t>
            </a:r>
            <a:endParaRPr lang="pl-PL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10" descr="Zobacz obraz źródłowy">
            <a:extLst>
              <a:ext uri="{FF2B5EF4-FFF2-40B4-BE49-F238E27FC236}">
                <a16:creationId xmlns:a16="http://schemas.microsoft.com/office/drawing/2014/main" id="{DAB789B6-CD5B-4537-9A8E-9AE5DBCD0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886" y="184898"/>
            <a:ext cx="3529781" cy="2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Zobacz obraz źródłowy">
            <a:extLst>
              <a:ext uri="{FF2B5EF4-FFF2-40B4-BE49-F238E27FC236}">
                <a16:creationId xmlns:a16="http://schemas.microsoft.com/office/drawing/2014/main" id="{F1CFB4E8-EBC5-4D10-8E94-342572E66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886" y="3219895"/>
            <a:ext cx="3529781" cy="23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31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94811BBF-28D8-43C5-BBCB-C243D7E15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DEAA2449-125E-4B85-8137-7BB50FD3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29" y="306284"/>
            <a:ext cx="10308742" cy="912828"/>
          </a:xfrm>
        </p:spPr>
        <p:txBody>
          <a:bodyPr/>
          <a:lstStyle/>
          <a:p>
            <a:r>
              <a:rPr lang="pl-PL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DESZCZówka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EF5BB36-D4E7-40AA-9D5B-DC5504544CD8}"/>
              </a:ext>
            </a:extLst>
          </p:cNvPr>
          <p:cNvSpPr txBox="1"/>
          <p:nvPr/>
        </p:nvSpPr>
        <p:spPr>
          <a:xfrm>
            <a:off x="408206" y="1905506"/>
            <a:ext cx="568779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l-PL" sz="3200" dirty="0">
                <a:solidFill>
                  <a:srgbClr val="26324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br>
              <a:rPr lang="pl-PL" sz="3200" dirty="0">
                <a:solidFill>
                  <a:srgbClr val="26324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rgbClr val="26324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podlewania </a:t>
            </a:r>
            <a:br>
              <a:rPr lang="pl-PL" sz="3200" dirty="0">
                <a:solidFill>
                  <a:srgbClr val="26324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rgbClr val="26324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kwiatów i drzew </a:t>
            </a:r>
            <a:br>
              <a:rPr lang="pl-PL" sz="3200" dirty="0">
                <a:solidFill>
                  <a:srgbClr val="26324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rgbClr val="26324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ogrodzie </a:t>
            </a:r>
            <a:br>
              <a:rPr lang="pl-PL" sz="3200" dirty="0">
                <a:solidFill>
                  <a:srgbClr val="26324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rgbClr val="26324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wykorzystajmy </a:t>
            </a:r>
            <a:br>
              <a:rPr lang="pl-PL" sz="3200" dirty="0">
                <a:solidFill>
                  <a:srgbClr val="26324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rgbClr val="26324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deszczówkę. </a:t>
            </a:r>
            <a:r>
              <a:rPr lang="pl-PL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A822E6D-0A18-4F72-BB86-255388534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645" y="1606975"/>
            <a:ext cx="5474318" cy="364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6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9DBC50-B04D-4BDA-83AE-EADF14B8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BEA014D8-CA89-491E-880F-D255504D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78929"/>
          </a:xfrm>
        </p:spPr>
        <p:txBody>
          <a:bodyPr/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można na tym zaoszczędzić ?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A2B5192-EC54-40FE-B93B-0EA71E4F4ADF}"/>
              </a:ext>
            </a:extLst>
          </p:cNvPr>
          <p:cNvSpPr txBox="1"/>
          <p:nvPr/>
        </p:nvSpPr>
        <p:spPr>
          <a:xfrm>
            <a:off x="5514098" y="2819543"/>
            <a:ext cx="6096000" cy="1720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680"/>
              </a:lnSpc>
              <a:spcBef>
                <a:spcPts val="375"/>
              </a:spcBef>
              <a:spcAft>
                <a:spcPts val="375"/>
              </a:spcAft>
            </a:pPr>
            <a:r>
              <a:rPr lang="pl-PL" sz="1800" b="1" dirty="0">
                <a:solidFill>
                  <a:srgbClr val="383838"/>
                </a:solidFill>
                <a:effectLst/>
                <a:latin typeface="lato-regular"/>
                <a:ea typeface="Times New Roman" panose="02020603050405020304" pitchFamily="18" charset="0"/>
              </a:rPr>
              <a:t>Ważne </a:t>
            </a:r>
            <a:r>
              <a:rPr lang="pl-PL" sz="1800" b="1" i="1" dirty="0">
                <a:solidFill>
                  <a:srgbClr val="383838"/>
                </a:solidFill>
                <a:effectLst/>
                <a:latin typeface="lato-regular"/>
                <a:ea typeface="Times New Roman" panose="02020603050405020304" pitchFamily="18" charset="0"/>
              </a:rPr>
              <a:t>–</a:t>
            </a:r>
            <a:r>
              <a:rPr lang="pl-PL" sz="1800" b="1" dirty="0">
                <a:solidFill>
                  <a:srgbClr val="383838"/>
                </a:solidFill>
                <a:effectLst/>
                <a:latin typeface="lato-regular"/>
                <a:ea typeface="Times New Roman" panose="02020603050405020304" pitchFamily="18" charset="0"/>
              </a:rPr>
              <a:t> to rozwiązania bez dodatkowych opłat</a:t>
            </a:r>
            <a:endParaRPr lang="pl-PL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680"/>
              </a:lnSpc>
              <a:spcBef>
                <a:spcPts val="375"/>
              </a:spcBef>
              <a:spcAft>
                <a:spcPts val="375"/>
              </a:spcAft>
            </a:pPr>
            <a:r>
              <a:rPr lang="pl-PL" sz="1800" dirty="0">
                <a:solidFill>
                  <a:srgbClr val="383838"/>
                </a:solidFill>
                <a:effectLst/>
                <a:latin typeface="lato-regular"/>
                <a:ea typeface="Times New Roman" panose="02020603050405020304" pitchFamily="18" charset="0"/>
              </a:rPr>
              <a:t>Zasilane wyłącznie przez wody opadowe oczka wodne oraz stawy do powierzchni 1000 m2 (oraz głębokości 3 m), zgodnie z zapisami Prawa wodnego nie są objęte opłatami. Opłat nie pobiera się również za instalacje do łapania deszczówki, które mają szczelne pojemniki ustawione bezpośrednio pod rynnami, bądź wkopane w ziemię.</a:t>
            </a:r>
            <a:endParaRPr lang="pl-PL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Zobacz obraz źródłowy">
            <a:extLst>
              <a:ext uri="{FF2B5EF4-FFF2-40B4-BE49-F238E27FC236}">
                <a16:creationId xmlns:a16="http://schemas.microsoft.com/office/drawing/2014/main" id="{2BC2B478-C3C9-4BFA-82E8-CBD06E442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03" y="2802654"/>
            <a:ext cx="4815571" cy="29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73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9A0F0690-3186-4532-B7F2-D4782ECBB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F5F0FF87-2F71-4203-9DC1-F04C05A4F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237" y="305998"/>
            <a:ext cx="4182333" cy="511685"/>
          </a:xfrm>
        </p:spPr>
        <p:txBody>
          <a:bodyPr>
            <a:normAutofit/>
          </a:bodyPr>
          <a:lstStyle/>
          <a:p>
            <a:r>
              <a:rPr lang="pl-PL" sz="1800" b="1" cap="all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Beton w miastach …</a:t>
            </a:r>
            <a:endParaRPr lang="pl-PL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F2B6D97-B490-4398-8E27-226F1961601F}"/>
              </a:ext>
            </a:extLst>
          </p:cNvPr>
          <p:cNvSpPr txBox="1"/>
          <p:nvPr/>
        </p:nvSpPr>
        <p:spPr>
          <a:xfrm>
            <a:off x="869204" y="1103971"/>
            <a:ext cx="5442421" cy="2868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drzewa jesienią gubią liście, które trzeba sprzątać;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spadające owoce brudzą karoserie;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korony drzew zasłaniają dostęp do światła;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zdarza się że korzenie niszczą infrastrukturę i chodniki;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czasie silnego wiatru są niebezpieczne ponieważ mogą gubić gałęzie;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pyląc brudzą samochody,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alergicy nie mogą żyć,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ich zakup i pielęgnacja kosztuje.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Zobacz obraz źródłowy">
            <a:extLst>
              <a:ext uri="{FF2B5EF4-FFF2-40B4-BE49-F238E27FC236}">
                <a16:creationId xmlns:a16="http://schemas.microsoft.com/office/drawing/2014/main" id="{335589EA-C9E1-45E6-80FE-168C4464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31" y="89210"/>
            <a:ext cx="3647789" cy="273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3">
            <a:extLst>
              <a:ext uri="{FF2B5EF4-FFF2-40B4-BE49-F238E27FC236}">
                <a16:creationId xmlns:a16="http://schemas.microsoft.com/office/drawing/2014/main" id="{CD76617F-0478-4071-B3B3-03A701D269BC}"/>
              </a:ext>
            </a:extLst>
          </p:cNvPr>
          <p:cNvSpPr txBox="1">
            <a:spLocks/>
          </p:cNvSpPr>
          <p:nvPr/>
        </p:nvSpPr>
        <p:spPr>
          <a:xfrm>
            <a:off x="421388" y="5015216"/>
            <a:ext cx="3436937" cy="510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pl-PL" sz="28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3200" b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DRZEWa</a:t>
            </a:r>
            <a:r>
              <a:rPr lang="pl-PL" sz="32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 MIEŚCIE …</a:t>
            </a:r>
            <a:endParaRPr lang="pl-PL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ytuł 3">
            <a:extLst>
              <a:ext uri="{FF2B5EF4-FFF2-40B4-BE49-F238E27FC236}">
                <a16:creationId xmlns:a16="http://schemas.microsoft.com/office/drawing/2014/main" id="{07FDE2AE-E4CD-40D4-9E79-75E6A8A1FE31}"/>
              </a:ext>
            </a:extLst>
          </p:cNvPr>
          <p:cNvSpPr txBox="1">
            <a:spLocks/>
          </p:cNvSpPr>
          <p:nvPr/>
        </p:nvSpPr>
        <p:spPr>
          <a:xfrm>
            <a:off x="8106939" y="3354625"/>
            <a:ext cx="2780370" cy="600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Kontra …</a:t>
            </a:r>
            <a:endParaRPr lang="pl-P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Zobacz obraz źródłowy">
            <a:extLst>
              <a:ext uri="{FF2B5EF4-FFF2-40B4-BE49-F238E27FC236}">
                <a16:creationId xmlns:a16="http://schemas.microsoft.com/office/drawing/2014/main" id="{65CEB90B-1FCA-4B88-9AFA-65357D4DC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07" y="4258608"/>
            <a:ext cx="3809032" cy="253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58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8E848067-D159-4841-A96B-8007EFB2E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823996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77BB09AE-1A9C-4888-92C4-601DA857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242" y="273258"/>
            <a:ext cx="5182225" cy="902630"/>
          </a:xfrm>
        </p:spPr>
        <p:txBody>
          <a:bodyPr>
            <a:normAutofit fontScale="90000"/>
          </a:bodyPr>
          <a:lstStyle/>
          <a:p>
            <a:br>
              <a:rPr lang="pl-PL" b="1" cap="all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b="1" cap="all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ROLA </a:t>
            </a:r>
            <a:r>
              <a:rPr lang="pl-PL" b="1" cap="all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DRZEW </a:t>
            </a:r>
            <a:br>
              <a:rPr lang="pl-PL" b="1" cap="all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b="1" cap="all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</a:t>
            </a:r>
            <a:r>
              <a:rPr lang="pl-PL" b="1" cap="all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MIEŚCIE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6DB63BB-0424-4587-B753-C5585E011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916" y="1520719"/>
            <a:ext cx="4360879" cy="410649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A9BD428-5752-45AB-A398-335EF5759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205" y="0"/>
            <a:ext cx="3006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53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9DBC50-B04D-4BDA-83AE-EADF14B8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E02347E8-3345-4AF4-8E8B-F90217E6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40" y="142596"/>
            <a:ext cx="10364451" cy="1255922"/>
          </a:xfrm>
        </p:spPr>
        <p:txBody>
          <a:bodyPr/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to jest Ślad wodny </a:t>
            </a:r>
            <a:b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ile wody tak naprawdę zużywamy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97421C9-7936-4A3B-A2C3-ED1DB21ED115}"/>
              </a:ext>
            </a:extLst>
          </p:cNvPr>
          <p:cNvSpPr txBox="1"/>
          <p:nvPr/>
        </p:nvSpPr>
        <p:spPr>
          <a:xfrm>
            <a:off x="410357" y="1358498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solidFill>
                  <a:srgbClr val="011D67"/>
                </a:solidFill>
                <a:latin typeface="-apple-system"/>
                <a:cs typeface="Segoe UI" panose="020B0502040204020203" pitchFamily="34" charset="0"/>
              </a:rPr>
              <a:t>                                               </a:t>
            </a:r>
            <a:endParaRPr lang="pl-PL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l-PL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Dotyczy on produktów, do których wytwarzania potrzebna jest woda</a:t>
            </a:r>
            <a:r>
              <a:rPr lang="pl-PL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 wszystkich etapach produkcji danego produktu. W przypadku rolnictwa jest to np. odpowiednie nawadnianie upraw.</a:t>
            </a:r>
          </a:p>
          <a:p>
            <a:pPr algn="just"/>
            <a:r>
              <a:rPr lang="pl-PL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lang="pl-PL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l-PL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Średnia wartość śladu wodnego przeciętnego gospodarstwa domowego w Polsce to od 350 do 400 litrów każdego dnia!</a:t>
            </a:r>
          </a:p>
          <a:p>
            <a:pPr algn="just"/>
            <a:r>
              <a:rPr lang="pl-PL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0A815DE-434B-47FE-B55A-471476DEA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727" y="1595479"/>
            <a:ext cx="3998041" cy="266536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075CB8F-C62C-4A97-9900-A46AD2588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060" y="4378735"/>
            <a:ext cx="3946585" cy="247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9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AD731BD9-D764-4BE9-A5CE-71C6DA688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71014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6035F68-710B-4304-9C62-52D37A4A19F8}"/>
              </a:ext>
            </a:extLst>
          </p:cNvPr>
          <p:cNvSpPr txBox="1"/>
          <p:nvPr/>
        </p:nvSpPr>
        <p:spPr>
          <a:xfrm>
            <a:off x="6122067" y="1639229"/>
            <a:ext cx="5724640" cy="2932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Tematem przewodnim </a:t>
            </a:r>
            <a:b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Światowego Dnia Wody w 2022 r. </a:t>
            </a:r>
            <a:b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są </a:t>
            </a:r>
            <a:r>
              <a:rPr lang="pl-PL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wody </a:t>
            </a:r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podziemne</a:t>
            </a: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b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Tytuł kampanii brzmi: </a:t>
            </a:r>
            <a:b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"Wody </a:t>
            </a:r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podziemne</a:t>
            </a:r>
            <a:r>
              <a:rPr lang="pl-PL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Uczynić widocznym to, co niewidoczne". 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69EE9A5D-4F98-4C81-B06B-8E992D506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94" y="811616"/>
            <a:ext cx="5724640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39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9DBC50-B04D-4BDA-83AE-EADF14B8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71DABB6-2ED1-45D6-B492-4EA33AD9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980" y="249338"/>
            <a:ext cx="5934969" cy="707923"/>
          </a:xfrm>
        </p:spPr>
        <p:txBody>
          <a:bodyPr>
            <a:normAutofit/>
          </a:bodyPr>
          <a:lstStyle/>
          <a:p>
            <a:r>
              <a:rPr lang="pl-P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ŚLAD WODNY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5BE14EC-D990-4F51-9423-4D7966CF2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89392" y="1437276"/>
            <a:ext cx="5934949" cy="4031225"/>
          </a:xfrm>
        </p:spPr>
        <p:txBody>
          <a:bodyPr/>
          <a:lstStyle/>
          <a:p>
            <a:r>
              <a:rPr lang="pl-PL" b="1" i="0" u="sng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Ślad wodny składa się z trzech komponentów: </a:t>
            </a:r>
            <a:br>
              <a:rPr lang="pl-PL" b="1" i="0" u="sng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b="1" i="0" u="sng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Zielony</a:t>
            </a:r>
            <a:r>
              <a:rPr lang="pl-PL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ślad wodny określa ilość użytej wody pochodzącej z opadów atmosferycznych.</a:t>
            </a:r>
          </a:p>
          <a:p>
            <a:r>
              <a:rPr lang="pl-PL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Niebieski</a:t>
            </a:r>
            <a:r>
              <a:rPr lang="pl-PL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ślad wodny określa ilość użytej wody pozyskanej z zasobów wód powierzchniowych i podziemnych. </a:t>
            </a:r>
          </a:p>
          <a:p>
            <a:br>
              <a:rPr lang="pl-PL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Szary</a:t>
            </a:r>
            <a:r>
              <a:rPr lang="pl-PL" b="1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ślad wodny określa ilość wody, która zostaje zanieczyszczona w procesie produkcji</a:t>
            </a:r>
            <a:r>
              <a:rPr lang="pl-PL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</a:t>
            </a:r>
            <a:endParaRPr lang="pl-PL" dirty="0"/>
          </a:p>
        </p:txBody>
      </p:sp>
      <p:pic>
        <p:nvPicPr>
          <p:cNvPr id="3074" name="Picture 2" descr="Zobacz obraz źródłowy">
            <a:extLst>
              <a:ext uri="{FF2B5EF4-FFF2-40B4-BE49-F238E27FC236}">
                <a16:creationId xmlns:a16="http://schemas.microsoft.com/office/drawing/2014/main" id="{A458A2AA-50EC-47DE-A123-DA2867CD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6" y="909484"/>
            <a:ext cx="4813909" cy="503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6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9DBC50-B04D-4BDA-83AE-EADF14B8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7F6D05E-882C-4CF1-99D4-09F836374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315" y="141099"/>
            <a:ext cx="3328492" cy="6575802"/>
          </a:xfrm>
          <a:prstGeom prst="rect">
            <a:avLst/>
          </a:prstGeom>
        </p:spPr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1CE82CA5-8B13-48D0-8B16-C2F11C0E4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0" y="609599"/>
            <a:ext cx="4788936" cy="688259"/>
          </a:xfrm>
        </p:spPr>
        <p:txBody>
          <a:bodyPr/>
          <a:lstStyle/>
          <a:p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ŚLAD WODNY</a:t>
            </a:r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18CC8D72-1DEA-43CE-8CF0-AB8D9F6AC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6438" y="1917750"/>
            <a:ext cx="4621788" cy="3224982"/>
          </a:xfrm>
        </p:spPr>
        <p:txBody>
          <a:bodyPr/>
          <a:lstStyle/>
          <a:p>
            <a:r>
              <a:rPr lang="pl-PL" dirty="0"/>
              <a:t>Twoje wybory mogą pomóc przeciwdziałać zmniejszeniu się zasobów wód gruntowych, poprawić warunki życia, chronić rośliny i zwierzęta na całym świecie.</a:t>
            </a:r>
          </a:p>
          <a:p>
            <a:r>
              <a:rPr lang="pl-PL" dirty="0"/>
              <a:t>Wszyscy możemy przyczynić się do zmniejszenia kryzysu wodnego.</a:t>
            </a:r>
          </a:p>
          <a:p>
            <a:r>
              <a:rPr lang="pl-PL" dirty="0"/>
              <a:t>Wielkie osiągnięcia zaczynają się od małych zmian.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7190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C1A6B-8338-48B9-A2E7-B875CC29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169124"/>
            <a:ext cx="10364451" cy="1596177"/>
          </a:xfrm>
        </p:spPr>
        <p:txBody>
          <a:bodyPr>
            <a:normAutofit/>
          </a:bodyPr>
          <a:lstStyle/>
          <a:p>
            <a:r>
              <a:rPr lang="pl-PL" sz="7200" b="1" dirty="0" err="1">
                <a:solidFill>
                  <a:srgbClr val="002060"/>
                </a:solidFill>
              </a:rPr>
              <a:t>DziękujEMY</a:t>
            </a:r>
            <a:r>
              <a:rPr lang="pl-PL" sz="72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87A15B-EFEA-4FFD-86F0-0469D39B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51" y="3220064"/>
            <a:ext cx="4704698" cy="14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36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CCF4A1B-1588-4BE0-8E29-F45564CCC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8BD148F-13F5-4C8D-8A42-155D97BC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71" y="338103"/>
            <a:ext cx="10364451" cy="1156908"/>
          </a:xfrm>
        </p:spPr>
        <p:txBody>
          <a:bodyPr/>
          <a:lstStyle/>
          <a:p>
            <a:r>
              <a:rPr lang="pl-PL" sz="3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"Wody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podziemne</a:t>
            </a:r>
            <a:r>
              <a:rPr lang="pl-PL" sz="3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Uczynić widocznym to, co niewidoczne".</a:t>
            </a:r>
            <a:endParaRPr lang="pl-P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7E6C790-7A58-48C6-9E24-596D2DFE469A}"/>
              </a:ext>
            </a:extLst>
          </p:cNvPr>
          <p:cNvSpPr txBox="1"/>
          <p:nvPr/>
        </p:nvSpPr>
        <p:spPr>
          <a:xfrm>
            <a:off x="5379722" y="1813196"/>
            <a:ext cx="6096000" cy="1662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Wody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PODZIEMNE</a:t>
            </a:r>
            <a: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są niewidoczne, ale ich wpływ jest widoczny wszędzie.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Poza zasięgiem wzroku, pod naszymi stopami, woda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podziemna</a:t>
            </a:r>
            <a: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jest ukrytym skarbem, który wzbogaca nasze życie.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D890876-7B24-4F6E-82BE-D3D258453A0F}"/>
              </a:ext>
            </a:extLst>
          </p:cNvPr>
          <p:cNvSpPr txBox="1"/>
          <p:nvPr/>
        </p:nvSpPr>
        <p:spPr>
          <a:xfrm>
            <a:off x="842594" y="3617055"/>
            <a:ext cx="6096000" cy="2435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Prawie </a:t>
            </a:r>
            <a:r>
              <a:rPr lang="pl-PL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cała słodka </a:t>
            </a:r>
            <a: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woda na świecie to wody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podziemne</a:t>
            </a:r>
            <a: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Wraz z nasilaniem się zmian klimatycznych wody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podziemne</a:t>
            </a:r>
            <a: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będą stawać się coraz bardziej krytyczne.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Musimy współpracować, aby w zrównoważony sposób zarządzać tym cennym zasobem.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Wody podziemne mogą być poza zasięgiem wzroku, ale nie mogą być poza zasięgiem umysłu.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3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6DD82CB-185B-4C10-B019-ABA224204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79610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A4B6E7F-F261-449B-87E2-B57A5E57797C}"/>
              </a:ext>
            </a:extLst>
          </p:cNvPr>
          <p:cNvSpPr txBox="1"/>
          <p:nvPr/>
        </p:nvSpPr>
        <p:spPr>
          <a:xfrm>
            <a:off x="2042873" y="1250071"/>
            <a:ext cx="8106253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951FC06-B515-4BB0-BB22-0FC05BD1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44204"/>
          </a:xfrm>
        </p:spPr>
        <p:txBody>
          <a:bodyPr/>
          <a:lstStyle/>
          <a:p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WODY podziemne !!!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980418A-BAD1-4702-AE06-C16F6C9703D8}"/>
              </a:ext>
            </a:extLst>
          </p:cNvPr>
          <p:cNvSpPr txBox="1"/>
          <p:nvPr/>
        </p:nvSpPr>
        <p:spPr>
          <a:xfrm>
            <a:off x="764159" y="2597357"/>
            <a:ext cx="6096000" cy="1655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to są wody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podziemne</a:t>
            </a:r>
            <a:r>
              <a:rPr lang="pl-P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Woda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podziemna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woda znajdująca się pod ziemią </a:t>
            </a:r>
            <a:b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warstwach wodonośnych, które są formacjami geologicznymi złożonymi ze skał, piasków i żwirów, które zatrzymują znaczne ilości wody.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F578EE8-4E72-49BB-9894-7DDE5109F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05" y="2114256"/>
            <a:ext cx="3795656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1193F08-67FF-4FEB-AD8B-42068869E0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05" y="3809706"/>
            <a:ext cx="3806201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33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D47812B-9DDF-46FD-8D44-735ABCCF9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C9BAC4E-C631-4E2D-A079-0954C4D8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217" y="404620"/>
            <a:ext cx="8887566" cy="824693"/>
          </a:xfrm>
        </p:spPr>
        <p:txBody>
          <a:bodyPr/>
          <a:lstStyle/>
          <a:p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DLACZEGO WAŻNE ???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488DD93-7E03-4F0A-92AA-C660DA1621B5}"/>
              </a:ext>
            </a:extLst>
          </p:cNvPr>
          <p:cNvSpPr txBox="1"/>
          <p:nvPr/>
        </p:nvSpPr>
        <p:spPr>
          <a:xfrm>
            <a:off x="825910" y="2816519"/>
            <a:ext cx="6096000" cy="2947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WYKORZYSTYWANA DO PICIA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CELÓW SANITARYNYCH, PROCESÓW PRZEMYSŁOWYCH, PRODUKCJI ŻYWNOŚCI,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PRAWIDŁOWE FUNKCJONOWANIE EKOSYSTEMÓ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TAKICH JAK TERENY PODMOKŁE I RZEKI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53AD258-CB28-497A-89DE-0C359558E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680" y="1929042"/>
            <a:ext cx="3988540" cy="313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1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4EA43BF-0477-4DD2-B252-4E09A5119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7317EA0-C273-4502-A354-AA0648B5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80" y="272287"/>
            <a:ext cx="9803387" cy="1003805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OGRANICZONE ZASOBY, więc… ?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80DC1CB-FF11-4513-9BFC-5E063C9D7D37}"/>
              </a:ext>
            </a:extLst>
          </p:cNvPr>
          <p:cNvSpPr txBox="1"/>
          <p:nvPr/>
        </p:nvSpPr>
        <p:spPr>
          <a:xfrm>
            <a:off x="713678" y="1547696"/>
            <a:ext cx="10359483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4C42147-24C9-42FA-86CF-7497652232EE}"/>
              </a:ext>
            </a:extLst>
          </p:cNvPr>
          <p:cNvSpPr txBox="1"/>
          <p:nvPr/>
        </p:nvSpPr>
        <p:spPr>
          <a:xfrm>
            <a:off x="3048930" y="1731304"/>
            <a:ext cx="6094140" cy="3251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Prawidłowa eksploatacja zasobów wód podziemnych,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Ustalenie zasobów wód w poszczególnych regionach </a:t>
            </a:r>
            <a:b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formacjach wodonośnych,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Określenie warunków hydrogeologicznych,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Ustalenie naturalnych regionów deficytowych,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Stała rejestracja poboru określonej ilości wód podziemnych i kontrola składu jakościowego eksploatowanych zasobów,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Wykorzystanie wód kopalnianych przez przemysł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56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E743AEE-BCC5-449C-B5F1-5BC1B1B5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Zagrożenia jakości wód podziemnych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90EEDA-52BE-4C47-B255-E58F9FB32A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342410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cap="none" dirty="0">
                <a:latin typeface="Arial" panose="020B0604020202020204" pitchFamily="34" charset="0"/>
                <a:cs typeface="Arial" panose="020B0604020202020204" pitchFamily="34" charset="0"/>
              </a:rPr>
              <a:t>Chemizacja rolnictwa i leśnictwa,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cap="none" dirty="0">
                <a:latin typeface="Arial" panose="020B0604020202020204" pitchFamily="34" charset="0"/>
                <a:cs typeface="Arial" panose="020B0604020202020204" pitchFamily="34" charset="0"/>
              </a:rPr>
              <a:t>Niewłaściwe stosowanie nawozów naturalnych,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cap="none" dirty="0">
                <a:latin typeface="Arial" panose="020B0604020202020204" pitchFamily="34" charset="0"/>
                <a:cs typeface="Arial" panose="020B0604020202020204" pitchFamily="34" charset="0"/>
              </a:rPr>
              <a:t>Brak systemów kanalizacji i odpowiedniej liczby sprawnych oczyszczalni,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cap="none" dirty="0">
                <a:latin typeface="Arial" panose="020B0604020202020204" pitchFamily="34" charset="0"/>
                <a:cs typeface="Arial" panose="020B0604020202020204" pitchFamily="34" charset="0"/>
              </a:rPr>
              <a:t>Nieszczelne zbiorniki ściekowe (szamba),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cap="none" dirty="0">
                <a:latin typeface="Arial" panose="020B0604020202020204" pitchFamily="34" charset="0"/>
                <a:cs typeface="Arial" panose="020B0604020202020204" pitchFamily="34" charset="0"/>
              </a:rPr>
              <a:t>Niedostateczny nadzór nad wywozem nieczystości,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cap="none" dirty="0">
                <a:latin typeface="Arial" panose="020B0604020202020204" pitchFamily="34" charset="0"/>
                <a:cs typeface="Arial" panose="020B0604020202020204" pitchFamily="34" charset="0"/>
              </a:rPr>
              <a:t>Zanieczyszczenia atmosfery,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cap="none" dirty="0">
                <a:latin typeface="Arial" panose="020B0604020202020204" pitchFamily="34" charset="0"/>
                <a:cs typeface="Arial" panose="020B0604020202020204" pitchFamily="34" charset="0"/>
              </a:rPr>
              <a:t>Brak odpowiednio przystosowanych składowisk odpadów oraz nadzór nad składowaniem i gromadzeniem odpadów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B750EC1-E5A7-48E4-A87E-C9C9B32D6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302" y="5358581"/>
            <a:ext cx="4704698" cy="14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06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E743AEE-BCC5-449C-B5F1-5BC1B1B5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Ochrona jakości wód podziemnych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90EEDA-52BE-4C47-B255-E58F9FB32A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3052" y="1934474"/>
            <a:ext cx="10363826" cy="34241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cap="none" dirty="0">
                <a:latin typeface="Arial" panose="020B0604020202020204" pitchFamily="34" charset="0"/>
                <a:cs typeface="Arial" panose="020B0604020202020204" pitchFamily="34" charset="0"/>
              </a:rPr>
              <a:t>Zabezpieczanie wód przed zanieczyszczeniem lub skażeniem oraz niedopuszczanie do powstania powierzchniowych źródeł zanieczyszczeń przez: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l-PL" sz="1600" cap="none" dirty="0">
                <a:latin typeface="Arial" panose="020B0604020202020204" pitchFamily="34" charset="0"/>
                <a:cs typeface="Arial" panose="020B0604020202020204" pitchFamily="34" charset="0"/>
              </a:rPr>
              <a:t>Poprawę stanu sanitarnego wokół kopalnych ujęć na wsi,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l-PL" sz="1600" cap="none" dirty="0">
                <a:latin typeface="Arial" panose="020B0604020202020204" pitchFamily="34" charset="0"/>
                <a:cs typeface="Arial" panose="020B0604020202020204" pitchFamily="34" charset="0"/>
              </a:rPr>
              <a:t>Odprowadzanie do gruntu wyłącznie ścieków oczyszczonych,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l-PL" sz="1600" cap="none" dirty="0">
                <a:latin typeface="Arial" panose="020B0604020202020204" pitchFamily="34" charset="0"/>
                <a:cs typeface="Arial" panose="020B0604020202020204" pitchFamily="34" charset="0"/>
              </a:rPr>
              <a:t>Instalowanie w kominach fabrycznych filtrów pochłaniających szkodliwe substancje,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l-PL" sz="1600" cap="none" dirty="0">
                <a:latin typeface="Arial" panose="020B0604020202020204" pitchFamily="34" charset="0"/>
                <a:cs typeface="Arial" panose="020B0604020202020204" pitchFamily="34" charset="0"/>
              </a:rPr>
              <a:t>Lokalizowanie  śmietnisk wyłącznie w miejscach gdzie wody podziemne są izolowane warstwami wodoszczelnymi,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l-PL" sz="1600" cap="none" dirty="0">
                <a:latin typeface="Arial" panose="020B0604020202020204" pitchFamily="34" charset="0"/>
                <a:cs typeface="Arial" panose="020B0604020202020204" pitchFamily="34" charset="0"/>
              </a:rPr>
              <a:t>Stosowanie w rolnictwie do nawożenia o ochrony roślin substancji szybko rozkładających się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81C0516-009D-45C6-B277-0E1014E8D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302" y="5358581"/>
            <a:ext cx="4704698" cy="14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738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10975E1-4A36-494B-8280-399F982F3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5762625"/>
            <a:ext cx="34369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368957F-9E7A-44E3-AAC9-68271098F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930" y="395609"/>
            <a:ext cx="9262139" cy="942538"/>
          </a:xfrm>
        </p:spPr>
        <p:txBody>
          <a:bodyPr/>
          <a:lstStyle/>
          <a:p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MUSIMY DBAĆ O WODY podziemne !!!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3A187A1-C7CF-4F5A-A681-449F527AB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035" y="1974465"/>
            <a:ext cx="3436937" cy="231732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3129B7C-4CEF-432D-897F-5119D56D6AA6}"/>
              </a:ext>
            </a:extLst>
          </p:cNvPr>
          <p:cNvSpPr txBox="1"/>
          <p:nvPr/>
        </p:nvSpPr>
        <p:spPr>
          <a:xfrm>
            <a:off x="530941" y="1725045"/>
            <a:ext cx="7649497" cy="4231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l-P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Dlaczego powinniśmy dbać o wody 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podziemne</a:t>
            </a:r>
            <a:r>
              <a:rPr lang="pl-P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wielu obszarach wody te są nadmiernie wykorzystywane, ponieważ z warstw wodonośnych pobiera się więcej wody niż jest uzupełniane przez deszcz i śnieg. Ciągłe nadmierne korzystanie z zasobów prowadzi w końcu do ich wyczerpania.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wielu obszarach wody podziemne są zanieczyszczone, a ich rekultywacja jest często długim i trudnym procesem. Zwiększa to koszty przetwarzania tych wód, a czasem nawet uniemożliwia ich wykorzystanie.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Badanie, ochrona i zrównoważone wykorzystanie wód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podziemnych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 kluczowe znaczenie dla przetrwania i dostosowania się do adaptacji do zmian klimatu oraz zaspokojenia potrzeb rosnącej populacji.</a:t>
            </a:r>
          </a:p>
        </p:txBody>
      </p:sp>
    </p:spTree>
    <p:extLst>
      <p:ext uri="{BB962C8B-B14F-4D97-AF65-F5344CB8AC3E}">
        <p14:creationId xmlns:p14="http://schemas.microsoft.com/office/powerpoint/2010/main" val="702303680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1882</TotalTime>
  <Words>1044</Words>
  <Application>Microsoft Office PowerPoint</Application>
  <PresentationFormat>Panoramiczny</PresentationFormat>
  <Paragraphs>114</Paragraphs>
  <Slides>22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3" baseType="lpstr">
      <vt:lpstr>-apple-system</vt:lpstr>
      <vt:lpstr>Arial</vt:lpstr>
      <vt:lpstr>Calibri</vt:lpstr>
      <vt:lpstr>lato-regular</vt:lpstr>
      <vt:lpstr>Roboto</vt:lpstr>
      <vt:lpstr>Segoe UI</vt:lpstr>
      <vt:lpstr>Symbol</vt:lpstr>
      <vt:lpstr>Times New Roman</vt:lpstr>
      <vt:lpstr>Tw Cen MT</vt:lpstr>
      <vt:lpstr>Wingdings</vt:lpstr>
      <vt:lpstr>Kropla</vt:lpstr>
      <vt:lpstr>Prezentacja programu PowerPoint</vt:lpstr>
      <vt:lpstr>Prezentacja programu PowerPoint</vt:lpstr>
      <vt:lpstr>"Wody podziemne - Uczynić widocznym to, co niewidoczne".</vt:lpstr>
      <vt:lpstr>WODY podziemne !!!</vt:lpstr>
      <vt:lpstr>DLACZEGO WAŻNE ???</vt:lpstr>
      <vt:lpstr>OGRANICZONE ZASOBY, więc… ?</vt:lpstr>
      <vt:lpstr>Zagrożenia jakości wód podziemnych</vt:lpstr>
      <vt:lpstr>Ochrona jakości wód podziemnych</vt:lpstr>
      <vt:lpstr>MUSIMY DBAĆ O WODY podziemne !!!</vt:lpstr>
      <vt:lpstr>SUSZA W POLSCE …?</vt:lpstr>
      <vt:lpstr>Oszczędzanie wody w ogrodzie  i nie tylko  – mała retencja</vt:lpstr>
      <vt:lpstr>Mała retencja</vt:lpstr>
      <vt:lpstr>Prezentacja programu PowerPoint</vt:lpstr>
      <vt:lpstr>Prezentacja programu PowerPoint</vt:lpstr>
      <vt:lpstr>DESZCZówka </vt:lpstr>
      <vt:lpstr>Czy można na tym zaoszczędzić ?</vt:lpstr>
      <vt:lpstr>Beton w miastach …</vt:lpstr>
      <vt:lpstr> ROLA DRZEW  W MIEŚCIE </vt:lpstr>
      <vt:lpstr>Co to jest Ślad wodny  – ile wody tak naprawdę zużywamy</vt:lpstr>
      <vt:lpstr>ŚLAD WODNY</vt:lpstr>
      <vt:lpstr>ŚLAD WODNY</vt:lpstr>
      <vt:lpstr>DziękujEMY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Wawryńczuk</dc:creator>
  <cp:lastModifiedBy>Dorota Wawryńczuk</cp:lastModifiedBy>
  <cp:revision>225</cp:revision>
  <cp:lastPrinted>2022-03-30T11:55:50Z</cp:lastPrinted>
  <dcterms:created xsi:type="dcterms:W3CDTF">2021-03-09T06:49:20Z</dcterms:created>
  <dcterms:modified xsi:type="dcterms:W3CDTF">2022-06-26T07:15:00Z</dcterms:modified>
</cp:coreProperties>
</file>